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comments/modernComment_133_E13ACE9A.xml" ContentType="application/vnd.ms-powerpoint.comments+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9" r:id="rId4"/>
  </p:sldMasterIdLst>
  <p:notesMasterIdLst>
    <p:notesMasterId r:id="rId27"/>
  </p:notesMasterIdLst>
  <p:handoutMasterIdLst>
    <p:handoutMasterId r:id="rId28"/>
  </p:handoutMasterIdLst>
  <p:sldIdLst>
    <p:sldId id="256" r:id="rId5"/>
    <p:sldId id="292" r:id="rId6"/>
    <p:sldId id="264" r:id="rId7"/>
    <p:sldId id="295" r:id="rId8"/>
    <p:sldId id="297" r:id="rId9"/>
    <p:sldId id="299" r:id="rId10"/>
    <p:sldId id="300" r:id="rId11"/>
    <p:sldId id="301" r:id="rId12"/>
    <p:sldId id="302" r:id="rId13"/>
    <p:sldId id="311" r:id="rId14"/>
    <p:sldId id="304" r:id="rId15"/>
    <p:sldId id="315" r:id="rId16"/>
    <p:sldId id="313" r:id="rId17"/>
    <p:sldId id="309" r:id="rId18"/>
    <p:sldId id="312" r:id="rId19"/>
    <p:sldId id="305" r:id="rId20"/>
    <p:sldId id="314" r:id="rId21"/>
    <p:sldId id="316" r:id="rId22"/>
    <p:sldId id="318" r:id="rId23"/>
    <p:sldId id="307" r:id="rId24"/>
    <p:sldId id="317" r:id="rId25"/>
    <p:sldId id="287" r:id="rId2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7A9C7967-9171-21C2-D831-3BA8EC526077}" name="Dheel, Melanie" initials="DM" userId="S::dheel.1@osu.edu::60440313-229a-4f85-82ef-12cada81da72"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65359"/>
    <a:srgbClr val="969FA7"/>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DFF3192-3572-497F-9453-CD7D3900F211}" v="20" dt="2025-04-06T15:36:56.309"/>
    <p1510:client id="{AD92C1F6-20A7-44CA-9C3B-211DBBAA109E}" v="19" dt="2025-04-06T19:57:46.852"/>
  </p1510:revLst>
</p1510:revInfo>
</file>

<file path=ppt/tableStyles.xml><?xml version="1.0" encoding="utf-8"?>
<a:tblStyleLst xmlns:a="http://schemas.openxmlformats.org/drawingml/2006/main" def="{912C8C85-51F0-491E-9774-3900AFEF0FD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05" autoAdjust="0"/>
    <p:restoredTop sz="66869" autoAdjust="0"/>
  </p:normalViewPr>
  <p:slideViewPr>
    <p:cSldViewPr snapToGrid="0" showGuides="1">
      <p:cViewPr varScale="1">
        <p:scale>
          <a:sx n="75" d="100"/>
          <a:sy n="75" d="100"/>
        </p:scale>
        <p:origin x="1950" y="54"/>
      </p:cViewPr>
      <p:guideLst/>
    </p:cSldViewPr>
  </p:slideViewPr>
  <p:outlineViewPr>
    <p:cViewPr>
      <p:scale>
        <a:sx n="33" d="100"/>
        <a:sy n="33" d="100"/>
      </p:scale>
      <p:origin x="0" y="-4982"/>
    </p:cViewPr>
  </p:outlineViewPr>
  <p:notesTextViewPr>
    <p:cViewPr>
      <p:scale>
        <a:sx n="200" d="100"/>
        <a:sy n="200" d="100"/>
      </p:scale>
      <p:origin x="0" y="0"/>
    </p:cViewPr>
  </p:notesTextViewPr>
  <p:sorterViewPr>
    <p:cViewPr varScale="1">
      <p:scale>
        <a:sx n="100" d="100"/>
        <a:sy n="100" d="100"/>
      </p:scale>
      <p:origin x="0" y="-1757"/>
    </p:cViewPr>
  </p:sorterViewPr>
  <p:notesViewPr>
    <p:cSldViewPr snapToGrid="0">
      <p:cViewPr varScale="1">
        <p:scale>
          <a:sx n="58" d="100"/>
          <a:sy n="58" d="100"/>
        </p:scale>
        <p:origin x="3240" y="67"/>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5/10/relationships/revisionInfo" Target="revisionInfo.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 Id="rId35" Type="http://schemas.microsoft.com/office/2018/10/relationships/authors" Target="authors.xml"/><Relationship Id="rId8" Type="http://schemas.openxmlformats.org/officeDocument/2006/relationships/slide" Target="slides/slide4.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iefker, Lisa" userId="8683f692-a793-4e0f-a2c2-35e59e7fba71" providerId="ADAL" clId="{AD92C1F6-20A7-44CA-9C3B-211DBBAA109E}"/>
    <pc:docChg chg="undo custSel modSld">
      <pc:chgData name="Siefker, Lisa" userId="8683f692-a793-4e0f-a2c2-35e59e7fba71" providerId="ADAL" clId="{AD92C1F6-20A7-44CA-9C3B-211DBBAA109E}" dt="2025-04-06T19:57:46.852" v="3234"/>
      <pc:docMkLst>
        <pc:docMk/>
      </pc:docMkLst>
      <pc:sldChg chg="addSp delSp modSp modTransition modAnim">
        <pc:chgData name="Siefker, Lisa" userId="8683f692-a793-4e0f-a2c2-35e59e7fba71" providerId="ADAL" clId="{AD92C1F6-20A7-44CA-9C3B-211DBBAA109E}" dt="2025-04-06T19:50:58.887" v="3223"/>
        <pc:sldMkLst>
          <pc:docMk/>
          <pc:sldMk cId="1039759085" sldId="256"/>
        </pc:sldMkLst>
        <pc:picChg chg="add del mod">
          <ac:chgData name="Siefker, Lisa" userId="8683f692-a793-4e0f-a2c2-35e59e7fba71" providerId="ADAL" clId="{AD92C1F6-20A7-44CA-9C3B-211DBBAA109E}" dt="2025-04-06T19:50:58.887" v="3223"/>
          <ac:picMkLst>
            <pc:docMk/>
            <pc:sldMk cId="1039759085" sldId="256"/>
            <ac:picMk id="4" creationId="{DE8C2186-ECD3-3447-B676-FA1EF47CE50A}"/>
          </ac:picMkLst>
        </pc:picChg>
      </pc:sldChg>
      <pc:sldChg chg="modTransition">
        <pc:chgData name="Siefker, Lisa" userId="8683f692-a793-4e0f-a2c2-35e59e7fba71" providerId="ADAL" clId="{AD92C1F6-20A7-44CA-9C3B-211DBBAA109E}" dt="2025-04-06T19:50:58.887" v="3223"/>
        <pc:sldMkLst>
          <pc:docMk/>
          <pc:sldMk cId="837402205" sldId="264"/>
        </pc:sldMkLst>
      </pc:sldChg>
      <pc:sldChg chg="addSp delSp modSp mod modTransition">
        <pc:chgData name="Siefker, Lisa" userId="8683f692-a793-4e0f-a2c2-35e59e7fba71" providerId="ADAL" clId="{AD92C1F6-20A7-44CA-9C3B-211DBBAA109E}" dt="2025-04-06T19:50:58.887" v="3223"/>
        <pc:sldMkLst>
          <pc:docMk/>
          <pc:sldMk cId="3854442470" sldId="287"/>
        </pc:sldMkLst>
        <pc:spChg chg="mod">
          <ac:chgData name="Siefker, Lisa" userId="8683f692-a793-4e0f-a2c2-35e59e7fba71" providerId="ADAL" clId="{AD92C1F6-20A7-44CA-9C3B-211DBBAA109E}" dt="2025-04-04T11:30:19.865" v="272" actId="20577"/>
          <ac:spMkLst>
            <pc:docMk/>
            <pc:sldMk cId="3854442470" sldId="287"/>
            <ac:spMk id="33" creationId="{D3AEB1C4-FB60-9B8E-5A02-0BCD2B6E55C7}"/>
          </ac:spMkLst>
        </pc:spChg>
      </pc:sldChg>
      <pc:sldChg chg="modTransition">
        <pc:chgData name="Siefker, Lisa" userId="8683f692-a793-4e0f-a2c2-35e59e7fba71" providerId="ADAL" clId="{AD92C1F6-20A7-44CA-9C3B-211DBBAA109E}" dt="2025-04-06T19:50:58.887" v="3223"/>
        <pc:sldMkLst>
          <pc:docMk/>
          <pc:sldMk cId="2201125929" sldId="292"/>
        </pc:sldMkLst>
      </pc:sldChg>
      <pc:sldChg chg="modTransition">
        <pc:chgData name="Siefker, Lisa" userId="8683f692-a793-4e0f-a2c2-35e59e7fba71" providerId="ADAL" clId="{AD92C1F6-20A7-44CA-9C3B-211DBBAA109E}" dt="2025-04-06T19:50:58.887" v="3223"/>
        <pc:sldMkLst>
          <pc:docMk/>
          <pc:sldMk cId="1605306264" sldId="295"/>
        </pc:sldMkLst>
      </pc:sldChg>
      <pc:sldChg chg="modTransition">
        <pc:chgData name="Siefker, Lisa" userId="8683f692-a793-4e0f-a2c2-35e59e7fba71" providerId="ADAL" clId="{AD92C1F6-20A7-44CA-9C3B-211DBBAA109E}" dt="2025-04-06T19:50:58.887" v="3223"/>
        <pc:sldMkLst>
          <pc:docMk/>
          <pc:sldMk cId="2745203281" sldId="297"/>
        </pc:sldMkLst>
      </pc:sldChg>
      <pc:sldChg chg="modTransition">
        <pc:chgData name="Siefker, Lisa" userId="8683f692-a793-4e0f-a2c2-35e59e7fba71" providerId="ADAL" clId="{AD92C1F6-20A7-44CA-9C3B-211DBBAA109E}" dt="2025-04-06T19:50:58.887" v="3223"/>
        <pc:sldMkLst>
          <pc:docMk/>
          <pc:sldMk cId="3360867226" sldId="299"/>
        </pc:sldMkLst>
      </pc:sldChg>
      <pc:sldChg chg="modTransition">
        <pc:chgData name="Siefker, Lisa" userId="8683f692-a793-4e0f-a2c2-35e59e7fba71" providerId="ADAL" clId="{AD92C1F6-20A7-44CA-9C3B-211DBBAA109E}" dt="2025-04-06T19:50:58.887" v="3223"/>
        <pc:sldMkLst>
          <pc:docMk/>
          <pc:sldMk cId="16026237" sldId="300"/>
        </pc:sldMkLst>
      </pc:sldChg>
      <pc:sldChg chg="addSp delSp modSp mod modTransition modAnim modNotesTx">
        <pc:chgData name="Siefker, Lisa" userId="8683f692-a793-4e0f-a2c2-35e59e7fba71" providerId="ADAL" clId="{AD92C1F6-20A7-44CA-9C3B-211DBBAA109E}" dt="2025-04-06T19:54:15.986" v="3224"/>
        <pc:sldMkLst>
          <pc:docMk/>
          <pc:sldMk cId="2067543847" sldId="301"/>
        </pc:sldMkLst>
        <pc:picChg chg="add del mod">
          <ac:chgData name="Siefker, Lisa" userId="8683f692-a793-4e0f-a2c2-35e59e7fba71" providerId="ADAL" clId="{AD92C1F6-20A7-44CA-9C3B-211DBBAA109E}" dt="2025-04-06T19:37:55.294" v="3217"/>
          <ac:picMkLst>
            <pc:docMk/>
            <pc:sldMk cId="2067543847" sldId="301"/>
            <ac:picMk id="9" creationId="{E7DB5FDC-F878-5F4F-1929-C0D4866619CA}"/>
          </ac:picMkLst>
        </pc:picChg>
        <pc:picChg chg="add del mod ord">
          <ac:chgData name="Siefker, Lisa" userId="8683f692-a793-4e0f-a2c2-35e59e7fba71" providerId="ADAL" clId="{AD92C1F6-20A7-44CA-9C3B-211DBBAA109E}" dt="2025-04-06T19:38:14.258" v="3219"/>
          <ac:picMkLst>
            <pc:docMk/>
            <pc:sldMk cId="2067543847" sldId="301"/>
            <ac:picMk id="12" creationId="{2F328E48-D905-56FF-572B-157F836D5FB0}"/>
          </ac:picMkLst>
        </pc:picChg>
        <pc:picChg chg="add del mod">
          <ac:chgData name="Siefker, Lisa" userId="8683f692-a793-4e0f-a2c2-35e59e7fba71" providerId="ADAL" clId="{AD92C1F6-20A7-44CA-9C3B-211DBBAA109E}" dt="2025-04-06T19:38:34.945" v="3221"/>
          <ac:picMkLst>
            <pc:docMk/>
            <pc:sldMk cId="2067543847" sldId="301"/>
            <ac:picMk id="13" creationId="{677B3C6C-BCC2-7166-8BBA-3403DEB19E3D}"/>
          </ac:picMkLst>
        </pc:picChg>
        <pc:picChg chg="add del mod ord">
          <ac:chgData name="Siefker, Lisa" userId="8683f692-a793-4e0f-a2c2-35e59e7fba71" providerId="ADAL" clId="{AD92C1F6-20A7-44CA-9C3B-211DBBAA109E}" dt="2025-04-06T19:39:32.719" v="3222"/>
          <ac:picMkLst>
            <pc:docMk/>
            <pc:sldMk cId="2067543847" sldId="301"/>
            <ac:picMk id="17" creationId="{FB410D00-D133-86D7-9E5B-11598F1C7372}"/>
          </ac:picMkLst>
        </pc:picChg>
        <pc:picChg chg="add del mod">
          <ac:chgData name="Siefker, Lisa" userId="8683f692-a793-4e0f-a2c2-35e59e7fba71" providerId="ADAL" clId="{AD92C1F6-20A7-44CA-9C3B-211DBBAA109E}" dt="2025-04-06T19:50:58.887" v="3223"/>
          <ac:picMkLst>
            <pc:docMk/>
            <pc:sldMk cId="2067543847" sldId="301"/>
            <ac:picMk id="18" creationId="{FD2F40A9-11F0-B942-43CD-F90BE4ED6DFA}"/>
          </ac:picMkLst>
        </pc:picChg>
        <pc:picChg chg="add mod">
          <ac:chgData name="Siefker, Lisa" userId="8683f692-a793-4e0f-a2c2-35e59e7fba71" providerId="ADAL" clId="{AD92C1F6-20A7-44CA-9C3B-211DBBAA109E}" dt="2025-04-06T19:54:15.986" v="3224"/>
          <ac:picMkLst>
            <pc:docMk/>
            <pc:sldMk cId="2067543847" sldId="301"/>
            <ac:picMk id="25" creationId="{67EE1F58-C348-38B4-8C05-E2E1FA19C28F}"/>
          </ac:picMkLst>
        </pc:picChg>
      </pc:sldChg>
      <pc:sldChg chg="addSp delSp modSp mod modTransition modAnim modNotesTx">
        <pc:chgData name="Siefker, Lisa" userId="8683f692-a793-4e0f-a2c2-35e59e7fba71" providerId="ADAL" clId="{AD92C1F6-20A7-44CA-9C3B-211DBBAA109E}" dt="2025-04-06T19:54:15.986" v="3224"/>
        <pc:sldMkLst>
          <pc:docMk/>
          <pc:sldMk cId="249024589" sldId="302"/>
        </pc:sldMkLst>
        <pc:spChg chg="mod">
          <ac:chgData name="Siefker, Lisa" userId="8683f692-a793-4e0f-a2c2-35e59e7fba71" providerId="ADAL" clId="{AD92C1F6-20A7-44CA-9C3B-211DBBAA109E}" dt="2025-04-06T19:36:39.396" v="3115" actId="20577"/>
          <ac:spMkLst>
            <pc:docMk/>
            <pc:sldMk cId="249024589" sldId="302"/>
            <ac:spMk id="12" creationId="{C0BAEF4F-7C4C-5664-BCC4-607332C2B54F}"/>
          </ac:spMkLst>
        </pc:spChg>
        <pc:picChg chg="add del mod">
          <ac:chgData name="Siefker, Lisa" userId="8683f692-a793-4e0f-a2c2-35e59e7fba71" providerId="ADAL" clId="{AD92C1F6-20A7-44CA-9C3B-211DBBAA109E}" dt="2025-04-06T19:34:39.903" v="2897"/>
          <ac:picMkLst>
            <pc:docMk/>
            <pc:sldMk cId="249024589" sldId="302"/>
            <ac:picMk id="5" creationId="{3764D67F-47BF-3CB5-66EF-A8CBEBBE6F32}"/>
          </ac:picMkLst>
        </pc:picChg>
        <pc:picChg chg="add del mod ord">
          <ac:chgData name="Siefker, Lisa" userId="8683f692-a793-4e0f-a2c2-35e59e7fba71" providerId="ADAL" clId="{AD92C1F6-20A7-44CA-9C3B-211DBBAA109E}" dt="2025-04-06T19:35:01.929" v="2898"/>
          <ac:picMkLst>
            <pc:docMk/>
            <pc:sldMk cId="249024589" sldId="302"/>
            <ac:picMk id="8" creationId="{5BA1D3D0-64B9-5927-AF17-C102E8B14B8B}"/>
          </ac:picMkLst>
        </pc:picChg>
        <pc:picChg chg="add del mod">
          <ac:chgData name="Siefker, Lisa" userId="8683f692-a793-4e0f-a2c2-35e59e7fba71" providerId="ADAL" clId="{AD92C1F6-20A7-44CA-9C3B-211DBBAA109E}" dt="2025-04-06T19:37:55.294" v="3217"/>
          <ac:picMkLst>
            <pc:docMk/>
            <pc:sldMk cId="249024589" sldId="302"/>
            <ac:picMk id="9" creationId="{D33F74AD-C9E9-CDE5-A004-5BDB8A4C3DAA}"/>
          </ac:picMkLst>
        </pc:picChg>
        <pc:picChg chg="add del mod ord">
          <ac:chgData name="Siefker, Lisa" userId="8683f692-a793-4e0f-a2c2-35e59e7fba71" providerId="ADAL" clId="{AD92C1F6-20A7-44CA-9C3B-211DBBAA109E}" dt="2025-04-06T19:54:15.986" v="3224"/>
          <ac:picMkLst>
            <pc:docMk/>
            <pc:sldMk cId="249024589" sldId="302"/>
            <ac:picMk id="16" creationId="{CA61B944-B303-2DAA-859A-CD0DBF1E4353}"/>
          </ac:picMkLst>
        </pc:picChg>
        <pc:picChg chg="add mod">
          <ac:chgData name="Siefker, Lisa" userId="8683f692-a793-4e0f-a2c2-35e59e7fba71" providerId="ADAL" clId="{AD92C1F6-20A7-44CA-9C3B-211DBBAA109E}" dt="2025-04-06T19:54:15.986" v="3224"/>
          <ac:picMkLst>
            <pc:docMk/>
            <pc:sldMk cId="249024589" sldId="302"/>
            <ac:picMk id="17" creationId="{C63466A7-11FB-B668-3D46-B6130C9B2756}"/>
          </ac:picMkLst>
        </pc:picChg>
      </pc:sldChg>
      <pc:sldChg chg="addSp modSp mod modTransition modNotesTx">
        <pc:chgData name="Siefker, Lisa" userId="8683f692-a793-4e0f-a2c2-35e59e7fba71" providerId="ADAL" clId="{AD92C1F6-20A7-44CA-9C3B-211DBBAA109E}" dt="2025-04-06T19:54:15.986" v="3224"/>
        <pc:sldMkLst>
          <pc:docMk/>
          <pc:sldMk cId="1452830792" sldId="304"/>
        </pc:sldMkLst>
        <pc:spChg chg="add mod">
          <ac:chgData name="Siefker, Lisa" userId="8683f692-a793-4e0f-a2c2-35e59e7fba71" providerId="ADAL" clId="{AD92C1F6-20A7-44CA-9C3B-211DBBAA109E}" dt="2025-04-04T17:28:44.962" v="1744" actId="14100"/>
          <ac:spMkLst>
            <pc:docMk/>
            <pc:sldMk cId="1452830792" sldId="304"/>
            <ac:spMk id="2" creationId="{D961D0AB-5194-51FF-B67A-8CC0BD9DD2C9}"/>
          </ac:spMkLst>
        </pc:spChg>
        <pc:spChg chg="mod">
          <ac:chgData name="Siefker, Lisa" userId="8683f692-a793-4e0f-a2c2-35e59e7fba71" providerId="ADAL" clId="{AD92C1F6-20A7-44CA-9C3B-211DBBAA109E}" dt="2025-04-04T17:27:50.303" v="1736" actId="20577"/>
          <ac:spMkLst>
            <pc:docMk/>
            <pc:sldMk cId="1452830792" sldId="304"/>
            <ac:spMk id="4" creationId="{5892F340-A047-BBAC-B301-418ECDF35C7A}"/>
          </ac:spMkLst>
        </pc:spChg>
        <pc:picChg chg="add mod">
          <ac:chgData name="Siefker, Lisa" userId="8683f692-a793-4e0f-a2c2-35e59e7fba71" providerId="ADAL" clId="{AD92C1F6-20A7-44CA-9C3B-211DBBAA109E}" dt="2025-04-06T19:54:15.986" v="3224"/>
          <ac:picMkLst>
            <pc:docMk/>
            <pc:sldMk cId="1452830792" sldId="304"/>
            <ac:picMk id="5" creationId="{93FECA36-D59F-AD35-0C41-C9D26936A40C}"/>
          </ac:picMkLst>
        </pc:picChg>
      </pc:sldChg>
      <pc:sldChg chg="modTransition">
        <pc:chgData name="Siefker, Lisa" userId="8683f692-a793-4e0f-a2c2-35e59e7fba71" providerId="ADAL" clId="{AD92C1F6-20A7-44CA-9C3B-211DBBAA109E}" dt="2025-04-06T19:50:58.887" v="3223"/>
        <pc:sldMkLst>
          <pc:docMk/>
          <pc:sldMk cId="1707050008" sldId="305"/>
        </pc:sldMkLst>
      </pc:sldChg>
      <pc:sldChg chg="modSp mod modTransition modCm">
        <pc:chgData name="Siefker, Lisa" userId="8683f692-a793-4e0f-a2c2-35e59e7fba71" providerId="ADAL" clId="{AD92C1F6-20A7-44CA-9C3B-211DBBAA109E}" dt="2025-04-06T19:50:58.887" v="3223"/>
        <pc:sldMkLst>
          <pc:docMk/>
          <pc:sldMk cId="3778727578" sldId="307"/>
        </pc:sldMkLst>
        <pc:spChg chg="mod">
          <ac:chgData name="Siefker, Lisa" userId="8683f692-a793-4e0f-a2c2-35e59e7fba71" providerId="ADAL" clId="{AD92C1F6-20A7-44CA-9C3B-211DBBAA109E}" dt="2025-04-04T19:59:40.616" v="2893" actId="6549"/>
          <ac:spMkLst>
            <pc:docMk/>
            <pc:sldMk cId="3778727578" sldId="307"/>
            <ac:spMk id="3" creationId="{5F800AB4-3B6B-DA98-A784-7147F6723853}"/>
          </ac:spMkLst>
        </pc:spChg>
        <pc:extLst>
          <p:ext xmlns:p="http://schemas.openxmlformats.org/presentationml/2006/main" uri="{D6D511B9-2390-475A-947B-AFAB55BFBCF1}">
            <pc226:cmChg xmlns:pc226="http://schemas.microsoft.com/office/powerpoint/2022/06/main/command" chg="mod">
              <pc226:chgData name="Siefker, Lisa" userId="8683f692-a793-4e0f-a2c2-35e59e7fba71" providerId="ADAL" clId="{AD92C1F6-20A7-44CA-9C3B-211DBBAA109E}" dt="2025-04-04T19:59:40.616" v="2893" actId="6549"/>
              <pc2:cmMkLst xmlns:pc2="http://schemas.microsoft.com/office/powerpoint/2019/9/main/command">
                <pc:docMk/>
                <pc:sldMk cId="3778727578" sldId="307"/>
                <pc2:cmMk id="{4B019A66-1A46-4E99-84E6-965B058C4F61}"/>
              </pc2:cmMkLst>
            </pc226:cmChg>
          </p:ext>
        </pc:extLst>
      </pc:sldChg>
      <pc:sldChg chg="addSp delSp modSp mod modTransition modAnim modNotesTx">
        <pc:chgData name="Siefker, Lisa" userId="8683f692-a793-4e0f-a2c2-35e59e7fba71" providerId="ADAL" clId="{AD92C1F6-20A7-44CA-9C3B-211DBBAA109E}" dt="2025-04-06T19:56:13.435" v="3230"/>
        <pc:sldMkLst>
          <pc:docMk/>
          <pc:sldMk cId="2989429434" sldId="309"/>
        </pc:sldMkLst>
        <pc:spChg chg="mod">
          <ac:chgData name="Siefker, Lisa" userId="8683f692-a793-4e0f-a2c2-35e59e7fba71" providerId="ADAL" clId="{AD92C1F6-20A7-44CA-9C3B-211DBBAA109E}" dt="2025-04-04T19:52:31.614" v="2491" actId="20577"/>
          <ac:spMkLst>
            <pc:docMk/>
            <pc:sldMk cId="2989429434" sldId="309"/>
            <ac:spMk id="9" creationId="{05D063A5-2933-0713-BC83-F1DBC5DE85DB}"/>
          </ac:spMkLst>
        </pc:spChg>
        <pc:picChg chg="add del mod">
          <ac:chgData name="Siefker, Lisa" userId="8683f692-a793-4e0f-a2c2-35e59e7fba71" providerId="ADAL" clId="{AD92C1F6-20A7-44CA-9C3B-211DBBAA109E}" dt="2025-04-06T19:55:32.232" v="3229"/>
          <ac:picMkLst>
            <pc:docMk/>
            <pc:sldMk cId="2989429434" sldId="309"/>
            <ac:picMk id="3" creationId="{152C89BF-B22E-0F44-A2B0-A12FAC5D212A}"/>
          </ac:picMkLst>
        </pc:picChg>
        <pc:picChg chg="add del mod ord">
          <ac:chgData name="Siefker, Lisa" userId="8683f692-a793-4e0f-a2c2-35e59e7fba71" providerId="ADAL" clId="{AD92C1F6-20A7-44CA-9C3B-211DBBAA109E}" dt="2025-04-06T19:56:13.435" v="3230"/>
          <ac:picMkLst>
            <pc:docMk/>
            <pc:sldMk cId="2989429434" sldId="309"/>
            <ac:picMk id="10" creationId="{83249B45-8D3B-1AE1-D78F-6F2B2A7F095B}"/>
          </ac:picMkLst>
        </pc:picChg>
        <pc:picChg chg="add mod">
          <ac:chgData name="Siefker, Lisa" userId="8683f692-a793-4e0f-a2c2-35e59e7fba71" providerId="ADAL" clId="{AD92C1F6-20A7-44CA-9C3B-211DBBAA109E}" dt="2025-04-06T19:56:13.435" v="3230"/>
          <ac:picMkLst>
            <pc:docMk/>
            <pc:sldMk cId="2989429434" sldId="309"/>
            <ac:picMk id="12" creationId="{BC62F20F-7DFA-9700-E260-182E5D7FD4E5}"/>
          </ac:picMkLst>
        </pc:picChg>
      </pc:sldChg>
      <pc:sldChg chg="addSp modSp modTransition modNotesTx">
        <pc:chgData name="Siefker, Lisa" userId="8683f692-a793-4e0f-a2c2-35e59e7fba71" providerId="ADAL" clId="{AD92C1F6-20A7-44CA-9C3B-211DBBAA109E}" dt="2025-04-06T19:54:15.986" v="3224"/>
        <pc:sldMkLst>
          <pc:docMk/>
          <pc:sldMk cId="3366657817" sldId="311"/>
        </pc:sldMkLst>
        <pc:picChg chg="add mod">
          <ac:chgData name="Siefker, Lisa" userId="8683f692-a793-4e0f-a2c2-35e59e7fba71" providerId="ADAL" clId="{AD92C1F6-20A7-44CA-9C3B-211DBBAA109E}" dt="2025-04-06T19:54:15.986" v="3224"/>
          <ac:picMkLst>
            <pc:docMk/>
            <pc:sldMk cId="3366657817" sldId="311"/>
            <ac:picMk id="5" creationId="{4F98635E-9A1A-D92A-D6AA-AD635E9D74D5}"/>
          </ac:picMkLst>
        </pc:picChg>
      </pc:sldChg>
      <pc:sldChg chg="addSp modSp mod modTransition modNotesTx">
        <pc:chgData name="Siefker, Lisa" userId="8683f692-a793-4e0f-a2c2-35e59e7fba71" providerId="ADAL" clId="{AD92C1F6-20A7-44CA-9C3B-211DBBAA109E}" dt="2025-04-06T19:57:46.852" v="3234"/>
        <pc:sldMkLst>
          <pc:docMk/>
          <pc:sldMk cId="2904259720" sldId="312"/>
        </pc:sldMkLst>
        <pc:spChg chg="mod">
          <ac:chgData name="Siefker, Lisa" userId="8683f692-a793-4e0f-a2c2-35e59e7fba71" providerId="ADAL" clId="{AD92C1F6-20A7-44CA-9C3B-211DBBAA109E}" dt="2025-04-04T19:56:21.485" v="2880" actId="20577"/>
          <ac:spMkLst>
            <pc:docMk/>
            <pc:sldMk cId="2904259720" sldId="312"/>
            <ac:spMk id="2" creationId="{7366A4CC-DDE4-9326-39F4-5DE9B5D15351}"/>
          </ac:spMkLst>
        </pc:spChg>
        <pc:picChg chg="add mod">
          <ac:chgData name="Siefker, Lisa" userId="8683f692-a793-4e0f-a2c2-35e59e7fba71" providerId="ADAL" clId="{AD92C1F6-20A7-44CA-9C3B-211DBBAA109E}" dt="2025-04-06T19:57:46.852" v="3234"/>
          <ac:picMkLst>
            <pc:docMk/>
            <pc:sldMk cId="2904259720" sldId="312"/>
            <ac:picMk id="6" creationId="{2614976E-58CE-86D1-9CE8-EB68BE11D0C2}"/>
          </ac:picMkLst>
        </pc:picChg>
      </pc:sldChg>
      <pc:sldChg chg="addSp delSp modSp mod modTransition modAnim modNotesTx">
        <pc:chgData name="Siefker, Lisa" userId="8683f692-a793-4e0f-a2c2-35e59e7fba71" providerId="ADAL" clId="{AD92C1F6-20A7-44CA-9C3B-211DBBAA109E}" dt="2025-04-06T19:57:11.202" v="3233"/>
        <pc:sldMkLst>
          <pc:docMk/>
          <pc:sldMk cId="2692215048" sldId="313"/>
        </pc:sldMkLst>
        <pc:picChg chg="add del mod">
          <ac:chgData name="Siefker, Lisa" userId="8683f692-a793-4e0f-a2c2-35e59e7fba71" providerId="ADAL" clId="{AD92C1F6-20A7-44CA-9C3B-211DBBAA109E}" dt="2025-04-06T19:54:24.672" v="3226"/>
          <ac:picMkLst>
            <pc:docMk/>
            <pc:sldMk cId="2692215048" sldId="313"/>
            <ac:picMk id="3" creationId="{90E8E971-920F-92F2-0419-AD2C1C63FF1D}"/>
          </ac:picMkLst>
        </pc:picChg>
        <pc:picChg chg="add del mod ord">
          <ac:chgData name="Siefker, Lisa" userId="8683f692-a793-4e0f-a2c2-35e59e7fba71" providerId="ADAL" clId="{AD92C1F6-20A7-44CA-9C3B-211DBBAA109E}" dt="2025-04-06T19:55:19.329" v="3227"/>
          <ac:picMkLst>
            <pc:docMk/>
            <pc:sldMk cId="2692215048" sldId="313"/>
            <ac:picMk id="6" creationId="{1C290518-D323-61D4-83DC-9285A2CEB770}"/>
          </ac:picMkLst>
        </pc:picChg>
        <pc:picChg chg="add del mod">
          <ac:chgData name="Siefker, Lisa" userId="8683f692-a793-4e0f-a2c2-35e59e7fba71" providerId="ADAL" clId="{AD92C1F6-20A7-44CA-9C3B-211DBBAA109E}" dt="2025-04-06T19:56:21.470" v="3232"/>
          <ac:picMkLst>
            <pc:docMk/>
            <pc:sldMk cId="2692215048" sldId="313"/>
            <ac:picMk id="8" creationId="{A995FB1A-A56E-396F-E3B8-53FCB5CFA2E1}"/>
          </ac:picMkLst>
        </pc:picChg>
        <pc:picChg chg="add del mod ord">
          <ac:chgData name="Siefker, Lisa" userId="8683f692-a793-4e0f-a2c2-35e59e7fba71" providerId="ADAL" clId="{AD92C1F6-20A7-44CA-9C3B-211DBBAA109E}" dt="2025-04-06T19:57:11.202" v="3233"/>
          <ac:picMkLst>
            <pc:docMk/>
            <pc:sldMk cId="2692215048" sldId="313"/>
            <ac:picMk id="13" creationId="{EB7C2C0E-235E-6C4B-756A-A5628CCFBBB3}"/>
          </ac:picMkLst>
        </pc:picChg>
        <pc:picChg chg="add mod">
          <ac:chgData name="Siefker, Lisa" userId="8683f692-a793-4e0f-a2c2-35e59e7fba71" providerId="ADAL" clId="{AD92C1F6-20A7-44CA-9C3B-211DBBAA109E}" dt="2025-04-06T19:57:11.202" v="3233"/>
          <ac:picMkLst>
            <pc:docMk/>
            <pc:sldMk cId="2692215048" sldId="313"/>
            <ac:picMk id="14" creationId="{34FBC596-B174-732F-0649-7254C459755B}"/>
          </ac:picMkLst>
        </pc:picChg>
      </pc:sldChg>
      <pc:sldChg chg="modTransition">
        <pc:chgData name="Siefker, Lisa" userId="8683f692-a793-4e0f-a2c2-35e59e7fba71" providerId="ADAL" clId="{AD92C1F6-20A7-44CA-9C3B-211DBBAA109E}" dt="2025-04-06T19:50:58.887" v="3223"/>
        <pc:sldMkLst>
          <pc:docMk/>
          <pc:sldMk cId="3858329388" sldId="314"/>
        </pc:sldMkLst>
      </pc:sldChg>
      <pc:sldChg chg="addSp modSp modTransition modNotesTx">
        <pc:chgData name="Siefker, Lisa" userId="8683f692-a793-4e0f-a2c2-35e59e7fba71" providerId="ADAL" clId="{AD92C1F6-20A7-44CA-9C3B-211DBBAA109E}" dt="2025-04-06T19:54:15.986" v="3224"/>
        <pc:sldMkLst>
          <pc:docMk/>
          <pc:sldMk cId="465037827" sldId="315"/>
        </pc:sldMkLst>
        <pc:picChg chg="add mod">
          <ac:chgData name="Siefker, Lisa" userId="8683f692-a793-4e0f-a2c2-35e59e7fba71" providerId="ADAL" clId="{AD92C1F6-20A7-44CA-9C3B-211DBBAA109E}" dt="2025-04-06T19:54:15.986" v="3224"/>
          <ac:picMkLst>
            <pc:docMk/>
            <pc:sldMk cId="465037827" sldId="315"/>
            <ac:picMk id="5" creationId="{D1114F6C-CA2F-3214-0644-292281984028}"/>
          </ac:picMkLst>
        </pc:picChg>
      </pc:sldChg>
      <pc:sldChg chg="modTransition">
        <pc:chgData name="Siefker, Lisa" userId="8683f692-a793-4e0f-a2c2-35e59e7fba71" providerId="ADAL" clId="{AD92C1F6-20A7-44CA-9C3B-211DBBAA109E}" dt="2025-04-06T19:50:58.887" v="3223"/>
        <pc:sldMkLst>
          <pc:docMk/>
          <pc:sldMk cId="3894965388" sldId="316"/>
        </pc:sldMkLst>
      </pc:sldChg>
      <pc:sldChg chg="modTransition">
        <pc:chgData name="Siefker, Lisa" userId="8683f692-a793-4e0f-a2c2-35e59e7fba71" providerId="ADAL" clId="{AD92C1F6-20A7-44CA-9C3B-211DBBAA109E}" dt="2025-04-06T19:50:58.887" v="3223"/>
        <pc:sldMkLst>
          <pc:docMk/>
          <pc:sldMk cId="3512642932" sldId="317"/>
        </pc:sldMkLst>
      </pc:sldChg>
      <pc:sldChg chg="modTransition">
        <pc:chgData name="Siefker, Lisa" userId="8683f692-a793-4e0f-a2c2-35e59e7fba71" providerId="ADAL" clId="{AD92C1F6-20A7-44CA-9C3B-211DBBAA109E}" dt="2025-04-06T19:50:58.887" v="3223"/>
        <pc:sldMkLst>
          <pc:docMk/>
          <pc:sldMk cId="3007758557" sldId="318"/>
        </pc:sldMkLst>
      </pc:sldChg>
    </pc:docChg>
  </pc:docChgLst>
  <pc:docChgLst>
    <pc:chgData name="Dheel, Melanie" userId="S::dheel.1@osu.edu::60440313-229a-4f85-82ef-12cada81da72" providerId="AD" clId="Web-{7DFF3192-3572-497F-9453-CD7D3900F211}"/>
    <pc:docChg chg="modSld">
      <pc:chgData name="Dheel, Melanie" userId="S::dheel.1@osu.edu::60440313-229a-4f85-82ef-12cada81da72" providerId="AD" clId="Web-{7DFF3192-3572-497F-9453-CD7D3900F211}" dt="2025-04-06T15:36:56.309" v="19" actId="20577"/>
      <pc:docMkLst>
        <pc:docMk/>
      </pc:docMkLst>
      <pc:sldChg chg="modSp">
        <pc:chgData name="Dheel, Melanie" userId="S::dheel.1@osu.edu::60440313-229a-4f85-82ef-12cada81da72" providerId="AD" clId="Web-{7DFF3192-3572-497F-9453-CD7D3900F211}" dt="2025-04-06T15:36:56.309" v="19" actId="20577"/>
        <pc:sldMkLst>
          <pc:docMk/>
          <pc:sldMk cId="3854442470" sldId="287"/>
        </pc:sldMkLst>
        <pc:spChg chg="mod">
          <ac:chgData name="Dheel, Melanie" userId="S::dheel.1@osu.edu::60440313-229a-4f85-82ef-12cada81da72" providerId="AD" clId="Web-{7DFF3192-3572-497F-9453-CD7D3900F211}" dt="2025-04-06T15:36:56.309" v="19" actId="20577"/>
          <ac:spMkLst>
            <pc:docMk/>
            <pc:sldMk cId="3854442470" sldId="287"/>
            <ac:spMk id="33" creationId="{D3AEB1C4-FB60-9B8E-5A02-0BCD2B6E55C7}"/>
          </ac:spMkLst>
        </pc:spChg>
      </pc:sldChg>
    </pc:docChg>
  </pc:docChgLst>
</pc:chgInfo>
</file>

<file path=ppt/comments/modernComment_133_E13ACE9A.xml><?xml version="1.0" encoding="utf-8"?>
<p188:cmLst xmlns:a="http://schemas.openxmlformats.org/drawingml/2006/main" xmlns:r="http://schemas.openxmlformats.org/officeDocument/2006/relationships" xmlns:p188="http://schemas.microsoft.com/office/powerpoint/2018/8/main">
  <p188:cm id="{4B019A66-1A46-4E99-84E6-965B058C4F61}" authorId="{7A9C7967-9171-21C2-D831-3BA8EC526077}" created="2025-04-03T22:58:36.562">
    <ac:txMkLst xmlns:ac="http://schemas.microsoft.com/office/drawing/2013/main/command">
      <pc:docMk xmlns:pc="http://schemas.microsoft.com/office/powerpoint/2013/main/command"/>
      <pc:sldMk xmlns:pc="http://schemas.microsoft.com/office/powerpoint/2013/main/command" cId="3778727578" sldId="307"/>
      <ac:spMk id="3" creationId="{5F800AB4-3B6B-DA98-A784-7147F6723853}"/>
      <ac:txMk cp="1201">
        <ac:context len="1214" hash="4180735930"/>
      </ac:txMk>
    </ac:txMkLst>
    <p188:pos x="1523999" y="5653216"/>
    <p188:txBody>
      <a:bodyPr/>
      <a:lstStyle/>
      <a:p>
        <a:r>
          <a:rPr lang="en-US"/>
          <a:t>i think most of the analytical comments here remain the same but this one if we decide to change out the model to one that includes an interaction.</a:t>
        </a:r>
      </a:p>
    </p188:txBody>
  </p188:cm>
</p188: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4C3C3A6-B337-4D83-9CDB-B9C35780FF7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B1C79A68-3D73-4695-8C1E-3CDBCB536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B97C6B7-F63D-48F8-8C65-A57506B0F13B}" type="datetimeFigureOut">
              <a:rPr lang="en-US" smtClean="0"/>
              <a:t>4/6/2025</a:t>
            </a:fld>
            <a:endParaRPr lang="en-US" dirty="0"/>
          </a:p>
        </p:txBody>
      </p:sp>
      <p:sp>
        <p:nvSpPr>
          <p:cNvPr id="4" name="Footer Placeholder 3">
            <a:extLst>
              <a:ext uri="{FF2B5EF4-FFF2-40B4-BE49-F238E27FC236}">
                <a16:creationId xmlns:a16="http://schemas.microsoft.com/office/drawing/2014/main" id="{3CF5045C-A7CE-41D4-85C5-0E9ACEEF9B28}"/>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D59ABD0F-F8EA-4B9F-8647-FC7D4AE3D834}"/>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AB78DD-9481-4863-BCCC-946573546DA1}" type="slidenum">
              <a:rPr lang="en-US" smtClean="0"/>
              <a:t>‹#›</a:t>
            </a:fld>
            <a:endParaRPr lang="en-US" dirty="0"/>
          </a:p>
        </p:txBody>
      </p:sp>
    </p:spTree>
    <p:extLst>
      <p:ext uri="{BB962C8B-B14F-4D97-AF65-F5344CB8AC3E}">
        <p14:creationId xmlns:p14="http://schemas.microsoft.com/office/powerpoint/2010/main" val="58504032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C09A0FA-2191-4F92-A1E4-6EB4598AC4EC}" type="datetimeFigureOut">
              <a:rPr lang="en-US" smtClean="0"/>
              <a:t>4/6/2025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3359F2-43EF-4812-9DC0-98C0B1A40681}" type="slidenum">
              <a:rPr lang="en-US" smtClean="0"/>
              <a:t>‹#›</a:t>
            </a:fld>
            <a:endParaRPr lang="en-US" dirty="0"/>
          </a:p>
        </p:txBody>
      </p:sp>
    </p:spTree>
    <p:extLst>
      <p:ext uri="{BB962C8B-B14F-4D97-AF65-F5344CB8AC3E}">
        <p14:creationId xmlns:p14="http://schemas.microsoft.com/office/powerpoint/2010/main" val="4701116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1</a:t>
            </a:fld>
            <a:endParaRPr lang="en-US" dirty="0"/>
          </a:p>
        </p:txBody>
      </p:sp>
    </p:spTree>
    <p:extLst>
      <p:ext uri="{BB962C8B-B14F-4D97-AF65-F5344CB8AC3E}">
        <p14:creationId xmlns:p14="http://schemas.microsoft.com/office/powerpoint/2010/main" val="198352330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804B6F-C9E1-0844-A250-81E9C5A2BED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845AF59-6072-CD38-4655-04DA40F25A0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AB69B2E-2739-27FE-809C-47AE035DC2FD}"/>
              </a:ext>
            </a:extLst>
          </p:cNvPr>
          <p:cNvSpPr>
            <a:spLocks noGrp="1"/>
          </p:cNvSpPr>
          <p:nvPr>
            <p:ph type="body" idx="1"/>
          </p:nvPr>
        </p:nvSpPr>
        <p:spPr/>
        <p:txBody>
          <a:bodyPr/>
          <a:lstStyle/>
          <a:p>
            <a:r>
              <a:rPr lang="en-US" sz="1800" dirty="0">
                <a:effectLst/>
                <a:latin typeface="Aptos" panose="020B0004020202020204" pitchFamily="34" charset="0"/>
                <a:ea typeface="Aptos" panose="020B0004020202020204" pitchFamily="34" charset="0"/>
                <a:cs typeface="Times New Roman" panose="02020603050405020304" pitchFamily="18" charset="0"/>
              </a:rPr>
              <a:t>We checked assumptions and confirmed that the dataset meets the chi-squared assumptions of independence, categorical data and adequate sample size. </a:t>
            </a:r>
            <a:endParaRPr lang="en-US" dirty="0"/>
          </a:p>
        </p:txBody>
      </p:sp>
      <p:sp>
        <p:nvSpPr>
          <p:cNvPr id="4" name="Slide Number Placeholder 3">
            <a:extLst>
              <a:ext uri="{FF2B5EF4-FFF2-40B4-BE49-F238E27FC236}">
                <a16:creationId xmlns:a16="http://schemas.microsoft.com/office/drawing/2014/main" id="{503F3004-975B-C069-39FF-4F8C79E5B8D2}"/>
              </a:ext>
            </a:extLst>
          </p:cNvPr>
          <p:cNvSpPr>
            <a:spLocks noGrp="1"/>
          </p:cNvSpPr>
          <p:nvPr>
            <p:ph type="sldNum" sz="quarter" idx="5"/>
          </p:nvPr>
        </p:nvSpPr>
        <p:spPr/>
        <p:txBody>
          <a:bodyPr/>
          <a:lstStyle/>
          <a:p>
            <a:fld id="{B63359F2-43EF-4812-9DC0-98C0B1A40681}" type="slidenum">
              <a:rPr lang="en-US" smtClean="0"/>
              <a:t>10</a:t>
            </a:fld>
            <a:endParaRPr lang="en-US" dirty="0"/>
          </a:p>
        </p:txBody>
      </p:sp>
    </p:spTree>
    <p:extLst>
      <p:ext uri="{BB962C8B-B14F-4D97-AF65-F5344CB8AC3E}">
        <p14:creationId xmlns:p14="http://schemas.microsoft.com/office/powerpoint/2010/main" val="24453995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3473B8-9E58-01C8-EB49-5C1594ED322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8D5CFE9-38CE-8A7B-C44F-03F559B37A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4247724-31D4-6F31-69DF-51BDCAA4BB78}"/>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Next, we used logistic regression to predict the probability of a flight response based on the altitude category. </a:t>
            </a:r>
            <a:r>
              <a:rPr lang="en-US" dirty="0"/>
              <a:t>Interestingly, this model shows that higher altitudes are more likely to create a flight response.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 altitude histogram shows that the dataset included fewer flights at altitudes &gt; 600 meters than flights in the other categories. The unbalanced data could potentially account for this finding. Inclusion of lateral distance in the model may provide a different interpretation.  </a:t>
            </a:r>
          </a:p>
        </p:txBody>
      </p:sp>
      <p:sp>
        <p:nvSpPr>
          <p:cNvPr id="4" name="Slide Number Placeholder 3">
            <a:extLst>
              <a:ext uri="{FF2B5EF4-FFF2-40B4-BE49-F238E27FC236}">
                <a16:creationId xmlns:a16="http://schemas.microsoft.com/office/drawing/2014/main" id="{C353B479-EE42-41BC-C519-DAD531CB0A70}"/>
              </a:ext>
            </a:extLst>
          </p:cNvPr>
          <p:cNvSpPr>
            <a:spLocks noGrp="1"/>
          </p:cNvSpPr>
          <p:nvPr>
            <p:ph type="sldNum" sz="quarter" idx="5"/>
          </p:nvPr>
        </p:nvSpPr>
        <p:spPr/>
        <p:txBody>
          <a:bodyPr/>
          <a:lstStyle/>
          <a:p>
            <a:fld id="{B63359F2-43EF-4812-9DC0-98C0B1A40681}" type="slidenum">
              <a:rPr lang="en-US" smtClean="0"/>
              <a:t>11</a:t>
            </a:fld>
            <a:endParaRPr lang="en-US" dirty="0"/>
          </a:p>
        </p:txBody>
      </p:sp>
    </p:spTree>
    <p:extLst>
      <p:ext uri="{BB962C8B-B14F-4D97-AF65-F5344CB8AC3E}">
        <p14:creationId xmlns:p14="http://schemas.microsoft.com/office/powerpoint/2010/main" val="3760974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ED4398-7B48-940E-5F55-8546860DC5A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1F28856-BB75-E153-9F89-40A9F290FBC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593597-B5A1-BAE5-48A1-2A6485AB7AFC}"/>
              </a:ext>
            </a:extLst>
          </p:cNvPr>
          <p:cNvSpPr>
            <a:spLocks noGrp="1"/>
          </p:cNvSpPr>
          <p:nvPr>
            <p:ph type="body" idx="1"/>
          </p:nvPr>
        </p:nvSpPr>
        <p:spPr/>
        <p:txBody>
          <a:bodyPr/>
          <a:lstStyle/>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Aptos" panose="020B0004020202020204" pitchFamily="34" charset="0"/>
                <a:ea typeface="Aptos" panose="020B0004020202020204" pitchFamily="34" charset="0"/>
                <a:cs typeface="Times New Roman" panose="02020603050405020304" pitchFamily="18" charset="0"/>
              </a:rPr>
              <a:t>We checked assumptions and confirmed that the dataset meets the logistic regression assumptions of binary outcome, independence, no extreme outliers, and large sample size. </a:t>
            </a:r>
            <a:endParaRPr lang="en-US" dirty="0"/>
          </a:p>
          <a:p>
            <a:endParaRPr lang="en-US" dirty="0"/>
          </a:p>
        </p:txBody>
      </p:sp>
      <p:sp>
        <p:nvSpPr>
          <p:cNvPr id="4" name="Slide Number Placeholder 3">
            <a:extLst>
              <a:ext uri="{FF2B5EF4-FFF2-40B4-BE49-F238E27FC236}">
                <a16:creationId xmlns:a16="http://schemas.microsoft.com/office/drawing/2014/main" id="{08EC52C8-0BCC-3E56-A59C-43AA75052340}"/>
              </a:ext>
            </a:extLst>
          </p:cNvPr>
          <p:cNvSpPr>
            <a:spLocks noGrp="1"/>
          </p:cNvSpPr>
          <p:nvPr>
            <p:ph type="sldNum" sz="quarter" idx="5"/>
          </p:nvPr>
        </p:nvSpPr>
        <p:spPr/>
        <p:txBody>
          <a:bodyPr/>
          <a:lstStyle/>
          <a:p>
            <a:fld id="{B63359F2-43EF-4812-9DC0-98C0B1A40681}" type="slidenum">
              <a:rPr lang="en-US" smtClean="0"/>
              <a:t>12</a:t>
            </a:fld>
            <a:endParaRPr lang="en-US" dirty="0"/>
          </a:p>
        </p:txBody>
      </p:sp>
    </p:spTree>
    <p:extLst>
      <p:ext uri="{BB962C8B-B14F-4D97-AF65-F5344CB8AC3E}">
        <p14:creationId xmlns:p14="http://schemas.microsoft.com/office/powerpoint/2010/main" val="249876601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D1D614-BEDB-CB28-E090-0B995EC4340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0B0546E-C988-B147-0835-175B38ADF5B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54D16FB-2588-3B59-BBCE-2F56233EACBC}"/>
              </a:ext>
            </a:extLst>
          </p:cNvPr>
          <p:cNvSpPr>
            <a:spLocks noGrp="1"/>
          </p:cNvSpPr>
          <p:nvPr>
            <p:ph type="body" idx="1"/>
          </p:nvPr>
        </p:nvSpPr>
        <p:spPr/>
        <p:txBody>
          <a:bodyPr/>
          <a:lstStyle/>
          <a:p>
            <a:r>
              <a:rPr lang="en-US" sz="1800" dirty="0">
                <a:effectLst/>
                <a:latin typeface="Aptos" panose="020B0004020202020204" pitchFamily="34" charset="0"/>
                <a:ea typeface="Aptos" panose="020B0004020202020204" pitchFamily="34" charset="0"/>
                <a:cs typeface="Times New Roman" panose="02020603050405020304" pitchFamily="18" charset="0"/>
              </a:rPr>
              <a:t>Moving on to the lateral distance analysis, we classified lateral distance into 4 categories and visualized the data. </a:t>
            </a:r>
            <a:endParaRPr lang="en-US" dirty="0"/>
          </a:p>
          <a:p>
            <a:endParaRPr lang="en-US" dirty="0"/>
          </a:p>
          <a:p>
            <a:r>
              <a:rPr lang="en-US" dirty="0"/>
              <a:t>The plot on the left shows that there were significantly more flight responses when lateral distance was less than 1000 meters. Flocks that did not have a flight a response were spread fairly evenly across all lateral categories.</a:t>
            </a:r>
          </a:p>
          <a:p>
            <a:endParaRPr lang="en-US" dirty="0"/>
          </a:p>
          <a:p>
            <a:r>
              <a:rPr lang="en-US" dirty="0"/>
              <a:t>The plot on the right shows that a much higher number of close (&lt;1000 m) helicopter flights caused a flight response. For all other distance categories, flight responses were more unusual. Very few flocks had a flight response when helicopters were more than 2000 m away. </a:t>
            </a:r>
          </a:p>
        </p:txBody>
      </p:sp>
      <p:sp>
        <p:nvSpPr>
          <p:cNvPr id="4" name="Slide Number Placeholder 3">
            <a:extLst>
              <a:ext uri="{FF2B5EF4-FFF2-40B4-BE49-F238E27FC236}">
                <a16:creationId xmlns:a16="http://schemas.microsoft.com/office/drawing/2014/main" id="{E9385689-DCF5-869D-26E9-B9FB628A07FF}"/>
              </a:ext>
            </a:extLst>
          </p:cNvPr>
          <p:cNvSpPr>
            <a:spLocks noGrp="1"/>
          </p:cNvSpPr>
          <p:nvPr>
            <p:ph type="sldNum" sz="quarter" idx="5"/>
          </p:nvPr>
        </p:nvSpPr>
        <p:spPr/>
        <p:txBody>
          <a:bodyPr/>
          <a:lstStyle/>
          <a:p>
            <a:fld id="{B63359F2-43EF-4812-9DC0-98C0B1A40681}" type="slidenum">
              <a:rPr lang="en-US" smtClean="0"/>
              <a:t>13</a:t>
            </a:fld>
            <a:endParaRPr lang="en-US" dirty="0"/>
          </a:p>
        </p:txBody>
      </p:sp>
    </p:spTree>
    <p:extLst>
      <p:ext uri="{BB962C8B-B14F-4D97-AF65-F5344CB8AC3E}">
        <p14:creationId xmlns:p14="http://schemas.microsoft.com/office/powerpoint/2010/main" val="5361710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0AE010-60A5-875E-AE89-D2EB869BD31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981AED0-6DE3-4788-A25E-4304D874CCC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E1BA3DB-F112-9BB9-1D0F-564831885377}"/>
              </a:ext>
            </a:extLst>
          </p:cNvPr>
          <p:cNvSpPr>
            <a:spLocks noGrp="1"/>
          </p:cNvSpPr>
          <p:nvPr>
            <p:ph type="body" idx="1"/>
          </p:nvPr>
        </p:nvSpPr>
        <p:spPr/>
        <p:txBody>
          <a:bodyPr/>
          <a:lstStyle/>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used a t-test to determine whether the mean lateral distance differed significantly between flocks that had a flight response and flocks that did not have a flight response. </a:t>
            </a:r>
          </a:p>
          <a:p>
            <a:pPr marL="0" marR="0">
              <a:lnSpc>
                <a:spcPct val="107000"/>
              </a:lnSpc>
              <a:spcAft>
                <a:spcPts val="80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The test provided significant evidence that the mean lateral distance is significantly different in flocks that had a flight response and flocks that did not have a flight response. The mean lateral distance is greater in flocks without a flight response (about 1,900 meters) compared to flocks with a flight response (about 500 meters).</a:t>
            </a:r>
          </a:p>
          <a:p>
            <a:endParaRPr lang="en-US" dirty="0"/>
          </a:p>
        </p:txBody>
      </p:sp>
      <p:sp>
        <p:nvSpPr>
          <p:cNvPr id="4" name="Slide Number Placeholder 3">
            <a:extLst>
              <a:ext uri="{FF2B5EF4-FFF2-40B4-BE49-F238E27FC236}">
                <a16:creationId xmlns:a16="http://schemas.microsoft.com/office/drawing/2014/main" id="{6CC63B48-7004-2ACC-5B13-40611EA61D36}"/>
              </a:ext>
            </a:extLst>
          </p:cNvPr>
          <p:cNvSpPr>
            <a:spLocks noGrp="1"/>
          </p:cNvSpPr>
          <p:nvPr>
            <p:ph type="sldNum" sz="quarter" idx="5"/>
          </p:nvPr>
        </p:nvSpPr>
        <p:spPr/>
        <p:txBody>
          <a:bodyPr/>
          <a:lstStyle/>
          <a:p>
            <a:fld id="{B63359F2-43EF-4812-9DC0-98C0B1A40681}" type="slidenum">
              <a:rPr lang="en-US" smtClean="0"/>
              <a:t>14</a:t>
            </a:fld>
            <a:endParaRPr lang="en-US" dirty="0"/>
          </a:p>
        </p:txBody>
      </p:sp>
    </p:spTree>
    <p:extLst>
      <p:ext uri="{BB962C8B-B14F-4D97-AF65-F5344CB8AC3E}">
        <p14:creationId xmlns:p14="http://schemas.microsoft.com/office/powerpoint/2010/main" val="161969013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FF39280-E1CA-EAB6-6364-8A6112E13A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C122290-B124-F024-7483-1A5F13EA80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7148B18-126B-3141-A1B0-02FDD8689FFA}"/>
              </a:ext>
            </a:extLst>
          </p:cNvPr>
          <p:cNvSpPr>
            <a:spLocks noGrp="1"/>
          </p:cNvSpPr>
          <p:nvPr>
            <p:ph type="body" idx="1"/>
          </p:nvPr>
        </p:nvSpPr>
        <p:spPr/>
        <p:txBody>
          <a:bodyPr/>
          <a:lstStyle/>
          <a:p>
            <a:endParaRPr lang="en-US" dirty="0"/>
          </a:p>
          <a:p>
            <a:r>
              <a:rPr lang="en-US" sz="1800" dirty="0">
                <a:effectLst/>
                <a:latin typeface="Aptos" panose="020B0004020202020204" pitchFamily="34" charset="0"/>
                <a:ea typeface="Aptos" panose="020B0004020202020204" pitchFamily="34" charset="0"/>
                <a:cs typeface="Times New Roman" panose="02020603050405020304" pitchFamily="18" charset="0"/>
              </a:rPr>
              <a:t>We checked assumptions and confirmed that the dataset meets the logistic regression assumptions of continuous data and independence. The QQ Plot shows some evidence of non-normality. </a:t>
            </a:r>
            <a:r>
              <a:rPr lang="en-US" sz="1800">
                <a:effectLst/>
                <a:latin typeface="Aptos" panose="020B0004020202020204" pitchFamily="34" charset="0"/>
                <a:ea typeface="Aptos" panose="020B0004020202020204" pitchFamily="34" charset="0"/>
                <a:cs typeface="Times New Roman" panose="02020603050405020304" pitchFamily="18" charset="0"/>
              </a:rPr>
              <a:t>However, Welsh’s t-test is robust to non-normality with larger sample sizes. </a:t>
            </a:r>
            <a:endParaRPr lang="en-US" dirty="0"/>
          </a:p>
        </p:txBody>
      </p:sp>
      <p:sp>
        <p:nvSpPr>
          <p:cNvPr id="4" name="Slide Number Placeholder 3">
            <a:extLst>
              <a:ext uri="{FF2B5EF4-FFF2-40B4-BE49-F238E27FC236}">
                <a16:creationId xmlns:a16="http://schemas.microsoft.com/office/drawing/2014/main" id="{BA9E7815-79DB-85FB-B80D-5F6868A9BF0D}"/>
              </a:ext>
            </a:extLst>
          </p:cNvPr>
          <p:cNvSpPr>
            <a:spLocks noGrp="1"/>
          </p:cNvSpPr>
          <p:nvPr>
            <p:ph type="sldNum" sz="quarter" idx="5"/>
          </p:nvPr>
        </p:nvSpPr>
        <p:spPr/>
        <p:txBody>
          <a:bodyPr/>
          <a:lstStyle/>
          <a:p>
            <a:fld id="{B63359F2-43EF-4812-9DC0-98C0B1A40681}" type="slidenum">
              <a:rPr lang="en-US" smtClean="0"/>
              <a:t>15</a:t>
            </a:fld>
            <a:endParaRPr lang="en-US" dirty="0"/>
          </a:p>
        </p:txBody>
      </p:sp>
    </p:spTree>
    <p:extLst>
      <p:ext uri="{BB962C8B-B14F-4D97-AF65-F5344CB8AC3E}">
        <p14:creationId xmlns:p14="http://schemas.microsoft.com/office/powerpoint/2010/main" val="24082060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7EBABE5-634B-573E-8E95-0D3FCB03575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B3C8534-6AD5-EBBE-1733-B4BA6B2A419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FC79F44-B0F8-CBDB-874B-D938F8D9315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F8D9D5F-A470-7723-F434-21D4F47C2ED0}"/>
              </a:ext>
            </a:extLst>
          </p:cNvPr>
          <p:cNvSpPr>
            <a:spLocks noGrp="1"/>
          </p:cNvSpPr>
          <p:nvPr>
            <p:ph type="sldNum" sz="quarter" idx="5"/>
          </p:nvPr>
        </p:nvSpPr>
        <p:spPr/>
        <p:txBody>
          <a:bodyPr/>
          <a:lstStyle/>
          <a:p>
            <a:fld id="{B63359F2-43EF-4812-9DC0-98C0B1A40681}" type="slidenum">
              <a:rPr lang="en-US" smtClean="0"/>
              <a:t>16</a:t>
            </a:fld>
            <a:endParaRPr lang="en-US" dirty="0"/>
          </a:p>
        </p:txBody>
      </p:sp>
    </p:spTree>
    <p:extLst>
      <p:ext uri="{BB962C8B-B14F-4D97-AF65-F5344CB8AC3E}">
        <p14:creationId xmlns:p14="http://schemas.microsoft.com/office/powerpoint/2010/main" val="21048470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397E1BD-562E-F8FB-AD5A-CC525011737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91DE4E7-D06D-CCA7-FBBE-BB1310E9E07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79B8DA9-34B4-4A56-F0F8-D6EC0D17ED18}"/>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7CFD0CEA-10D3-A46C-8B11-9628D9E3D4D9}"/>
              </a:ext>
            </a:extLst>
          </p:cNvPr>
          <p:cNvSpPr>
            <a:spLocks noGrp="1"/>
          </p:cNvSpPr>
          <p:nvPr>
            <p:ph type="sldNum" sz="quarter" idx="5"/>
          </p:nvPr>
        </p:nvSpPr>
        <p:spPr/>
        <p:txBody>
          <a:bodyPr/>
          <a:lstStyle/>
          <a:p>
            <a:fld id="{B63359F2-43EF-4812-9DC0-98C0B1A40681}" type="slidenum">
              <a:rPr lang="en-US" smtClean="0"/>
              <a:t>17</a:t>
            </a:fld>
            <a:endParaRPr lang="en-US" dirty="0"/>
          </a:p>
        </p:txBody>
      </p:sp>
    </p:spTree>
    <p:extLst>
      <p:ext uri="{BB962C8B-B14F-4D97-AF65-F5344CB8AC3E}">
        <p14:creationId xmlns:p14="http://schemas.microsoft.com/office/powerpoint/2010/main" val="4970279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565A0-6961-F023-5FD9-2A1510A6C22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F86685-2B8C-7435-612E-CD4D349749B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6EAEEE-0A6E-6A1E-2014-74F13EDC3FAB}"/>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A09E9B6F-DEC7-5C9D-EC29-4DE4FEC6F358}"/>
              </a:ext>
            </a:extLst>
          </p:cNvPr>
          <p:cNvSpPr>
            <a:spLocks noGrp="1"/>
          </p:cNvSpPr>
          <p:nvPr>
            <p:ph type="sldNum" sz="quarter" idx="5"/>
          </p:nvPr>
        </p:nvSpPr>
        <p:spPr/>
        <p:txBody>
          <a:bodyPr/>
          <a:lstStyle/>
          <a:p>
            <a:fld id="{B63359F2-43EF-4812-9DC0-98C0B1A40681}" type="slidenum">
              <a:rPr lang="en-US" smtClean="0"/>
              <a:t>18</a:t>
            </a:fld>
            <a:endParaRPr lang="en-US" dirty="0"/>
          </a:p>
        </p:txBody>
      </p:sp>
    </p:spTree>
    <p:extLst>
      <p:ext uri="{BB962C8B-B14F-4D97-AF65-F5344CB8AC3E}">
        <p14:creationId xmlns:p14="http://schemas.microsoft.com/office/powerpoint/2010/main" val="159907366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BFFD74-1F77-3B74-4A48-E62397242B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CA2C754-B49C-C643-9456-FE9B88015AD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CBD89A9-202D-3F6A-9390-7D1DB674DF15}"/>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13F81E8F-CD33-275F-DC90-014659EE8122}"/>
              </a:ext>
            </a:extLst>
          </p:cNvPr>
          <p:cNvSpPr>
            <a:spLocks noGrp="1"/>
          </p:cNvSpPr>
          <p:nvPr>
            <p:ph type="sldNum" sz="quarter" idx="5"/>
          </p:nvPr>
        </p:nvSpPr>
        <p:spPr/>
        <p:txBody>
          <a:bodyPr/>
          <a:lstStyle/>
          <a:p>
            <a:fld id="{B63359F2-43EF-4812-9DC0-98C0B1A40681}" type="slidenum">
              <a:rPr lang="en-US" smtClean="0"/>
              <a:t>19</a:t>
            </a:fld>
            <a:endParaRPr lang="en-US" dirty="0"/>
          </a:p>
        </p:txBody>
      </p:sp>
    </p:spTree>
    <p:extLst>
      <p:ext uri="{BB962C8B-B14F-4D97-AF65-F5344CB8AC3E}">
        <p14:creationId xmlns:p14="http://schemas.microsoft.com/office/powerpoint/2010/main" val="29721276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2</a:t>
            </a:fld>
            <a:endParaRPr lang="en-US" dirty="0"/>
          </a:p>
        </p:txBody>
      </p:sp>
    </p:spTree>
    <p:extLst>
      <p:ext uri="{BB962C8B-B14F-4D97-AF65-F5344CB8AC3E}">
        <p14:creationId xmlns:p14="http://schemas.microsoft.com/office/powerpoint/2010/main" val="9728502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290698C-0075-1E36-3408-542CE7F5F94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502D65E-F7EC-794C-75C2-877F55C974A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3448E0-CBF6-8B8F-BA33-CBD5170D032F}"/>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491B8022-8223-031C-31BA-FB00859B71EF}"/>
              </a:ext>
            </a:extLst>
          </p:cNvPr>
          <p:cNvSpPr>
            <a:spLocks noGrp="1"/>
          </p:cNvSpPr>
          <p:nvPr>
            <p:ph type="sldNum" sz="quarter" idx="5"/>
          </p:nvPr>
        </p:nvSpPr>
        <p:spPr/>
        <p:txBody>
          <a:bodyPr/>
          <a:lstStyle/>
          <a:p>
            <a:fld id="{B63359F2-43EF-4812-9DC0-98C0B1A40681}" type="slidenum">
              <a:rPr lang="en-US" smtClean="0"/>
              <a:t>20</a:t>
            </a:fld>
            <a:endParaRPr lang="en-US" dirty="0"/>
          </a:p>
        </p:txBody>
      </p:sp>
    </p:spTree>
    <p:extLst>
      <p:ext uri="{BB962C8B-B14F-4D97-AF65-F5344CB8AC3E}">
        <p14:creationId xmlns:p14="http://schemas.microsoft.com/office/powerpoint/2010/main" val="6962165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146348-4AE3-9501-429E-D0E46F95A4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F4E5E02-FC70-B7C3-7609-16183F1481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647B14D-CF6A-595F-3A44-9E53DC4B3B9F}"/>
              </a:ext>
            </a:extLst>
          </p:cNvPr>
          <p:cNvSpPr>
            <a:spLocks noGrp="1"/>
          </p:cNvSpPr>
          <p:nvPr>
            <p:ph type="body" idx="1"/>
          </p:nvPr>
        </p:nvSpPr>
        <p:spPr/>
        <p:txBody>
          <a:bodyPr/>
          <a:lstStyle/>
          <a:p>
            <a:endParaRPr lang="en-US" dirty="0"/>
          </a:p>
          <a:p>
            <a:endParaRPr lang="en-US" dirty="0"/>
          </a:p>
        </p:txBody>
      </p:sp>
      <p:sp>
        <p:nvSpPr>
          <p:cNvPr id="4" name="Slide Number Placeholder 3">
            <a:extLst>
              <a:ext uri="{FF2B5EF4-FFF2-40B4-BE49-F238E27FC236}">
                <a16:creationId xmlns:a16="http://schemas.microsoft.com/office/drawing/2014/main" id="{2CECCA70-B881-80CB-3818-B2789DFCF054}"/>
              </a:ext>
            </a:extLst>
          </p:cNvPr>
          <p:cNvSpPr>
            <a:spLocks noGrp="1"/>
          </p:cNvSpPr>
          <p:nvPr>
            <p:ph type="sldNum" sz="quarter" idx="5"/>
          </p:nvPr>
        </p:nvSpPr>
        <p:spPr/>
        <p:txBody>
          <a:bodyPr/>
          <a:lstStyle/>
          <a:p>
            <a:fld id="{B63359F2-43EF-4812-9DC0-98C0B1A40681}" type="slidenum">
              <a:rPr lang="en-US" smtClean="0"/>
              <a:t>21</a:t>
            </a:fld>
            <a:endParaRPr lang="en-US" dirty="0"/>
          </a:p>
        </p:txBody>
      </p:sp>
    </p:spTree>
    <p:extLst>
      <p:ext uri="{BB962C8B-B14F-4D97-AF65-F5344CB8AC3E}">
        <p14:creationId xmlns:p14="http://schemas.microsoft.com/office/powerpoint/2010/main" val="15128405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22</a:t>
            </a:fld>
            <a:endParaRPr lang="en-US" dirty="0"/>
          </a:p>
        </p:txBody>
      </p:sp>
    </p:spTree>
    <p:extLst>
      <p:ext uri="{BB962C8B-B14F-4D97-AF65-F5344CB8AC3E}">
        <p14:creationId xmlns:p14="http://schemas.microsoft.com/office/powerpoint/2010/main" val="11748038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Each fall, nearly 130,000 brant fly to Izembek Lagoon, Alaska to accumulate fat reserves for migration to wintering areas. In the past 10 years, air traffic in and out of nearby Cold Bay airport has increased. There is a concern that the increased air traffic could disturb the brant, resulting in reduced energy intake and buildup, which may increase mortality rates during the brants’ migration.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response to this concern, a study was conducted to investigate the flight response of brants to overflights of large helicopters. Flight responses of flocks were measured during experimental flights of helicopters at varying altitudes and perpendicular distances from the flocks. We will use data from the study to make recommendations regarding helicopter flight paths. </a:t>
            </a:r>
          </a:p>
          <a:p>
            <a:endParaRPr lang="en-US" dirty="0"/>
          </a:p>
          <a:p>
            <a:r>
              <a:rPr lang="en-US" dirty="0"/>
              <a:t>Data collected from the study included...</a:t>
            </a:r>
          </a:p>
        </p:txBody>
      </p:sp>
      <p:sp>
        <p:nvSpPr>
          <p:cNvPr id="4" name="Slide Number Placeholder 3"/>
          <p:cNvSpPr>
            <a:spLocks noGrp="1"/>
          </p:cNvSpPr>
          <p:nvPr>
            <p:ph type="sldNum" sz="quarter" idx="5"/>
          </p:nvPr>
        </p:nvSpPr>
        <p:spPr/>
        <p:txBody>
          <a:bodyPr/>
          <a:lstStyle/>
          <a:p>
            <a:fld id="{B63359F2-43EF-4812-9DC0-98C0B1A40681}" type="slidenum">
              <a:rPr lang="en-US" smtClean="0"/>
              <a:t>3</a:t>
            </a:fld>
            <a:endParaRPr lang="en-US" dirty="0"/>
          </a:p>
        </p:txBody>
      </p:sp>
    </p:spTree>
    <p:extLst>
      <p:ext uri="{BB962C8B-B14F-4D97-AF65-F5344CB8AC3E}">
        <p14:creationId xmlns:p14="http://schemas.microsoft.com/office/powerpoint/2010/main" val="36902895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63359F2-43EF-4812-9DC0-98C0B1A40681}" type="slidenum">
              <a:rPr lang="en-US" smtClean="0"/>
              <a:t>4</a:t>
            </a:fld>
            <a:endParaRPr lang="en-US" dirty="0"/>
          </a:p>
        </p:txBody>
      </p:sp>
    </p:spTree>
    <p:extLst>
      <p:ext uri="{BB962C8B-B14F-4D97-AF65-F5344CB8AC3E}">
        <p14:creationId xmlns:p14="http://schemas.microsoft.com/office/powerpoint/2010/main" val="103979318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FE023B-BC77-6FD5-C708-8F36EB9908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54709D5-11A8-A890-FBF1-16731C19A23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C30AED9-A1CC-AE43-22B1-1BB09AA36E9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5E03424-63E3-8E8A-3F52-4DF6E9F2A9E5}"/>
              </a:ext>
            </a:extLst>
          </p:cNvPr>
          <p:cNvSpPr>
            <a:spLocks noGrp="1"/>
          </p:cNvSpPr>
          <p:nvPr>
            <p:ph type="sldNum" sz="quarter" idx="5"/>
          </p:nvPr>
        </p:nvSpPr>
        <p:spPr/>
        <p:txBody>
          <a:bodyPr/>
          <a:lstStyle/>
          <a:p>
            <a:fld id="{B63359F2-43EF-4812-9DC0-98C0B1A40681}" type="slidenum">
              <a:rPr lang="en-US" smtClean="0"/>
              <a:t>5</a:t>
            </a:fld>
            <a:endParaRPr lang="en-US" dirty="0"/>
          </a:p>
        </p:txBody>
      </p:sp>
    </p:spTree>
    <p:extLst>
      <p:ext uri="{BB962C8B-B14F-4D97-AF65-F5344CB8AC3E}">
        <p14:creationId xmlns:p14="http://schemas.microsoft.com/office/powerpoint/2010/main" val="185827187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EA83AD-21A8-762F-661E-1C875835505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A74BAB9-E724-E1CC-1BFB-30DFE382ED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1718600-10A3-0E6C-E7A5-718E68BB9CD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47CE351-039B-925B-8289-29EE2262A555}"/>
              </a:ext>
            </a:extLst>
          </p:cNvPr>
          <p:cNvSpPr>
            <a:spLocks noGrp="1"/>
          </p:cNvSpPr>
          <p:nvPr>
            <p:ph type="sldNum" sz="quarter" idx="5"/>
          </p:nvPr>
        </p:nvSpPr>
        <p:spPr/>
        <p:txBody>
          <a:bodyPr/>
          <a:lstStyle/>
          <a:p>
            <a:fld id="{B63359F2-43EF-4812-9DC0-98C0B1A40681}" type="slidenum">
              <a:rPr lang="en-US" smtClean="0"/>
              <a:t>6</a:t>
            </a:fld>
            <a:endParaRPr lang="en-US" dirty="0"/>
          </a:p>
        </p:txBody>
      </p:sp>
    </p:spTree>
    <p:extLst>
      <p:ext uri="{BB962C8B-B14F-4D97-AF65-F5344CB8AC3E}">
        <p14:creationId xmlns:p14="http://schemas.microsoft.com/office/powerpoint/2010/main" val="4737536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01CE01-4CCE-145F-0458-AA7DB08CFFC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547B539-6EFC-7F9E-76B4-072E8C481A4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D75ABD-4E7E-644F-380C-22A1A6E14FC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EDDED4-96CF-9B6D-677E-0CC085A3DD70}"/>
              </a:ext>
            </a:extLst>
          </p:cNvPr>
          <p:cNvSpPr>
            <a:spLocks noGrp="1"/>
          </p:cNvSpPr>
          <p:nvPr>
            <p:ph type="sldNum" sz="quarter" idx="5"/>
          </p:nvPr>
        </p:nvSpPr>
        <p:spPr/>
        <p:txBody>
          <a:bodyPr/>
          <a:lstStyle/>
          <a:p>
            <a:fld id="{B63359F2-43EF-4812-9DC0-98C0B1A40681}" type="slidenum">
              <a:rPr lang="en-US" smtClean="0"/>
              <a:t>7</a:t>
            </a:fld>
            <a:endParaRPr lang="en-US" dirty="0"/>
          </a:p>
        </p:txBody>
      </p:sp>
    </p:spTree>
    <p:extLst>
      <p:ext uri="{BB962C8B-B14F-4D97-AF65-F5344CB8AC3E}">
        <p14:creationId xmlns:p14="http://schemas.microsoft.com/office/powerpoint/2010/main" val="896888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7C5D045-D449-0F12-C763-5A3CD8CA9A8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4C702B0-C26D-361C-41B8-7DD67AF2D9D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6F9DD09-C8C6-A879-78B3-919BDD95358E}"/>
              </a:ext>
            </a:extLst>
          </p:cNvPr>
          <p:cNvSpPr>
            <a:spLocks noGrp="1"/>
          </p:cNvSpPr>
          <p:nvPr>
            <p:ph type="body" idx="1"/>
          </p:nvPr>
        </p:nvSpPr>
        <p:spPr/>
        <p:txBody>
          <a:bodyPr/>
          <a:lstStyle/>
          <a:p>
            <a:r>
              <a:rPr lang="en-US" dirty="0"/>
              <a:t>For analysis purposes, we classified altitude into three categories: &lt;3, 3-6, and &gt;6. </a:t>
            </a:r>
          </a:p>
          <a:p>
            <a:endParaRPr lang="en-US" dirty="0"/>
          </a:p>
          <a:p>
            <a:r>
              <a:rPr lang="en-US" dirty="0"/>
              <a:t>The plot on the left shows that, regardless of altitude, there were more flight responses than non-responses in the dataset. Both flight responses and non-responses occurred at every altitude category. At the &gt;6 altitude category, the plot indicates that more flights had a response than did not have a response.</a:t>
            </a:r>
          </a:p>
          <a:p>
            <a:endParaRPr lang="en-US" dirty="0"/>
          </a:p>
          <a:p>
            <a:r>
              <a:rPr lang="en-US" dirty="0"/>
              <a:t>The plot on the right is another way to visualize flight response and non-response by altitude category. You can see that more flocks had a response than did not have a response at every altitude category. </a:t>
            </a:r>
          </a:p>
        </p:txBody>
      </p:sp>
      <p:sp>
        <p:nvSpPr>
          <p:cNvPr id="4" name="Slide Number Placeholder 3">
            <a:extLst>
              <a:ext uri="{FF2B5EF4-FFF2-40B4-BE49-F238E27FC236}">
                <a16:creationId xmlns:a16="http://schemas.microsoft.com/office/drawing/2014/main" id="{323FD94E-A10D-F422-C0C1-BF48757EC976}"/>
              </a:ext>
            </a:extLst>
          </p:cNvPr>
          <p:cNvSpPr>
            <a:spLocks noGrp="1"/>
          </p:cNvSpPr>
          <p:nvPr>
            <p:ph type="sldNum" sz="quarter" idx="5"/>
          </p:nvPr>
        </p:nvSpPr>
        <p:spPr/>
        <p:txBody>
          <a:bodyPr/>
          <a:lstStyle/>
          <a:p>
            <a:fld id="{B63359F2-43EF-4812-9DC0-98C0B1A40681}" type="slidenum">
              <a:rPr lang="en-US" smtClean="0"/>
              <a:t>8</a:t>
            </a:fld>
            <a:endParaRPr lang="en-US" dirty="0"/>
          </a:p>
        </p:txBody>
      </p:sp>
    </p:spTree>
    <p:extLst>
      <p:ext uri="{BB962C8B-B14F-4D97-AF65-F5344CB8AC3E}">
        <p14:creationId xmlns:p14="http://schemas.microsoft.com/office/powerpoint/2010/main" val="2241995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46FC39-AEA8-1086-A3F3-D8A7808C335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B900EF1-B692-AF9F-DCA4-A068C61D905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C480AE-4ACB-BBBF-F41B-0F909C89C18D}"/>
              </a:ext>
            </a:extLst>
          </p:cNvPr>
          <p:cNvSpPr>
            <a:spLocks noGrp="1"/>
          </p:cNvSpPr>
          <p:nvPr>
            <p:ph type="body" idx="1"/>
          </p:nvPr>
        </p:nvSpPr>
        <p:spPr/>
        <p:txBody>
          <a:bodyPr/>
          <a:lstStyle/>
          <a:p>
            <a:pPr marL="0" marR="0">
              <a:lnSpc>
                <a:spcPct val="107000"/>
              </a:lnSpc>
              <a:spcAft>
                <a:spcPts val="800"/>
              </a:spcAft>
            </a:pPr>
            <a:r>
              <a:rPr lang="en-US" sz="1800" kern="100" dirty="0">
                <a:effectLst/>
                <a:latin typeface="Aptos" panose="020B0004020202020204" pitchFamily="34" charset="0"/>
                <a:ea typeface="Aptos" panose="020B0004020202020204" pitchFamily="34" charset="0"/>
                <a:cs typeface="Times New Roman" panose="02020603050405020304" pitchFamily="18" charset="0"/>
              </a:rPr>
              <a:t>We used a Chi-squared to test for a significant association between the altitude categories and flight response.  A </a:t>
            </a:r>
            <a:r>
              <a:rPr lang="en-US" sz="1800" kern="100" dirty="0" err="1">
                <a:effectLst/>
                <a:latin typeface="Aptos" panose="020B0004020202020204" pitchFamily="34" charset="0"/>
                <a:ea typeface="Aptos" panose="020B0004020202020204" pitchFamily="34" charset="0"/>
                <a:cs typeface="Times New Roman" panose="02020603050405020304" pitchFamily="18" charset="0"/>
              </a:rPr>
              <a:t>pvalue</a:t>
            </a:r>
            <a:r>
              <a:rPr lang="en-US" sz="1800" kern="100" dirty="0">
                <a:effectLst/>
                <a:latin typeface="Aptos" panose="020B0004020202020204" pitchFamily="34" charset="0"/>
                <a:ea typeface="Aptos" panose="020B0004020202020204" pitchFamily="34" charset="0"/>
                <a:cs typeface="Times New Roman" panose="02020603050405020304" pitchFamily="18" charset="0"/>
              </a:rPr>
              <a:t> of .003 caused us to reject the null hypothesis and conclude that there is strong evidence of an association between altitude category and flight response. </a:t>
            </a:r>
          </a:p>
        </p:txBody>
      </p:sp>
      <p:sp>
        <p:nvSpPr>
          <p:cNvPr id="4" name="Slide Number Placeholder 3">
            <a:extLst>
              <a:ext uri="{FF2B5EF4-FFF2-40B4-BE49-F238E27FC236}">
                <a16:creationId xmlns:a16="http://schemas.microsoft.com/office/drawing/2014/main" id="{682D7058-6E8F-B6CB-C54C-F9230B7C921A}"/>
              </a:ext>
            </a:extLst>
          </p:cNvPr>
          <p:cNvSpPr>
            <a:spLocks noGrp="1"/>
          </p:cNvSpPr>
          <p:nvPr>
            <p:ph type="sldNum" sz="quarter" idx="5"/>
          </p:nvPr>
        </p:nvSpPr>
        <p:spPr/>
        <p:txBody>
          <a:bodyPr/>
          <a:lstStyle/>
          <a:p>
            <a:fld id="{B63359F2-43EF-4812-9DC0-98C0B1A40681}" type="slidenum">
              <a:rPr lang="en-US" smtClean="0"/>
              <a:t>9</a:t>
            </a:fld>
            <a:endParaRPr lang="en-US" dirty="0"/>
          </a:p>
        </p:txBody>
      </p:sp>
    </p:spTree>
    <p:extLst>
      <p:ext uri="{BB962C8B-B14F-4D97-AF65-F5344CB8AC3E}">
        <p14:creationId xmlns:p14="http://schemas.microsoft.com/office/powerpoint/2010/main" val="422349561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76661567"/>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r>
              <a:rPr lang="en-US"/>
              <a:t>20XX</a:t>
            </a:r>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08733011"/>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150398872"/>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Title">
    <p:spTree>
      <p:nvGrpSpPr>
        <p:cNvPr id="1" name=""/>
        <p:cNvGrpSpPr/>
        <p:nvPr/>
      </p:nvGrpSpPr>
      <p:grpSpPr>
        <a:xfrm>
          <a:off x="0" y="0"/>
          <a:ext cx="0" cy="0"/>
          <a:chOff x="0" y="0"/>
          <a:chExt cx="0" cy="0"/>
        </a:xfrm>
      </p:grpSpPr>
      <p:sp>
        <p:nvSpPr>
          <p:cNvPr id="15" name="Title 1">
            <a:extLst>
              <a:ext uri="{FF2B5EF4-FFF2-40B4-BE49-F238E27FC236}">
                <a16:creationId xmlns:a16="http://schemas.microsoft.com/office/drawing/2014/main" id="{31937252-EACE-4232-855F-5C47E3F8B087}"/>
              </a:ext>
            </a:extLst>
          </p:cNvPr>
          <p:cNvSpPr>
            <a:spLocks noGrp="1"/>
          </p:cNvSpPr>
          <p:nvPr>
            <p:ph type="ctrTitle" hasCustomPrompt="1"/>
          </p:nvPr>
        </p:nvSpPr>
        <p:spPr>
          <a:xfrm>
            <a:off x="457200" y="1070901"/>
            <a:ext cx="11265407" cy="1499616"/>
          </a:xfrm>
        </p:spPr>
        <p:txBody>
          <a:bodyPr>
            <a:noAutofit/>
          </a:bodyPr>
          <a:lstStyle>
            <a:lvl1pPr>
              <a:defRPr/>
            </a:lvl1pPr>
          </a:lstStyle>
          <a:p>
            <a:r>
              <a:rPr lang="en-US" dirty="0"/>
              <a:t>Click to add title</a:t>
            </a:r>
          </a:p>
        </p:txBody>
      </p:sp>
      <p:sp>
        <p:nvSpPr>
          <p:cNvPr id="25" name="Picture Placeholder 24">
            <a:extLst>
              <a:ext uri="{FF2B5EF4-FFF2-40B4-BE49-F238E27FC236}">
                <a16:creationId xmlns:a16="http://schemas.microsoft.com/office/drawing/2014/main" id="{CBA6DBC1-39A1-48A6-8B81-3CD966D06E81}"/>
              </a:ext>
            </a:extLst>
          </p:cNvPr>
          <p:cNvSpPr>
            <a:spLocks noGrp="1"/>
          </p:cNvSpPr>
          <p:nvPr>
            <p:ph type="pic" sz="quarter" idx="13" hasCustomPrompt="1"/>
          </p:nvPr>
        </p:nvSpPr>
        <p:spPr>
          <a:xfrm>
            <a:off x="448055" y="3103684"/>
            <a:ext cx="11274551" cy="3287971"/>
          </a:xfrm>
          <a:solidFill>
            <a:schemeClr val="accent2"/>
          </a:solidFill>
        </p:spPr>
        <p:txBody>
          <a:bodyPr anchor="t" anchorCtr="0">
            <a:normAutofit/>
          </a:bodyPr>
          <a:lstStyle>
            <a:lvl1pPr marL="0" indent="0" algn="ctr">
              <a:buNone/>
              <a:defRPr/>
            </a:lvl1pPr>
          </a:lstStyle>
          <a:p>
            <a:r>
              <a:rPr lang="en-US" dirty="0"/>
              <a:t>Click to add picture</a:t>
            </a:r>
          </a:p>
        </p:txBody>
      </p:sp>
    </p:spTree>
    <p:extLst>
      <p:ext uri="{BB962C8B-B14F-4D97-AF65-F5344CB8AC3E}">
        <p14:creationId xmlns:p14="http://schemas.microsoft.com/office/powerpoint/2010/main" val="222819590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Agenda">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6926BD44-2224-46FF-A4E7-9C9FFE19726B}"/>
              </a:ext>
            </a:extLst>
          </p:cNvPr>
          <p:cNvSpPr>
            <a:spLocks noGrp="1"/>
          </p:cNvSpPr>
          <p:nvPr>
            <p:ph type="title"/>
          </p:nvPr>
        </p:nvSpPr>
        <p:spPr>
          <a:xfrm>
            <a:off x="457200" y="640079"/>
            <a:ext cx="3657600" cy="2100851"/>
          </a:xfrm>
        </p:spPr>
        <p:txBody>
          <a:bodyPr>
            <a:noAutofit/>
          </a:bodyPr>
          <a:lstStyle>
            <a:lvl1pPr>
              <a:defRPr/>
            </a:lvl1pPr>
          </a:lstStyle>
          <a:p>
            <a:r>
              <a:rPr lang="en-US"/>
              <a:t>Click to edit Master title style</a:t>
            </a:r>
            <a:endParaRPr lang="en-US" dirty="0"/>
          </a:p>
        </p:txBody>
      </p:sp>
      <p:sp>
        <p:nvSpPr>
          <p:cNvPr id="2" name="Content Placeholder 5">
            <a:extLst>
              <a:ext uri="{FF2B5EF4-FFF2-40B4-BE49-F238E27FC236}">
                <a16:creationId xmlns:a16="http://schemas.microsoft.com/office/drawing/2014/main" id="{FC87D77D-2EA4-028B-1ACF-E1120CE8F0E0}"/>
              </a:ext>
            </a:extLst>
          </p:cNvPr>
          <p:cNvSpPr>
            <a:spLocks noGrp="1"/>
          </p:cNvSpPr>
          <p:nvPr>
            <p:ph sz="quarter" idx="4" hasCustomPrompt="1"/>
          </p:nvPr>
        </p:nvSpPr>
        <p:spPr>
          <a:xfrm>
            <a:off x="457201" y="2862470"/>
            <a:ext cx="3657600" cy="3510898"/>
          </a:xfrm>
        </p:spPr>
        <p:txBody>
          <a:bodyPr anchor="t" anchorCtr="0">
            <a:normAutofit/>
          </a:bodyPr>
          <a:lstStyle>
            <a:lvl1pPr marL="0" indent="0">
              <a:buNone/>
              <a:defRPr/>
            </a:lvl1pPr>
          </a:lstStyle>
          <a:p>
            <a:pPr lvl="0"/>
            <a:r>
              <a:rPr lang="en-US" dirty="0"/>
              <a:t>Click to add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CCFA45C0-9EBE-13AF-9B5D-9D5F4BF223E0}"/>
              </a:ext>
            </a:extLst>
          </p:cNvPr>
          <p:cNvSpPr>
            <a:spLocks noGrp="1"/>
          </p:cNvSpPr>
          <p:nvPr>
            <p:ph type="pic" sz="quarter" idx="13" hasCustomPrompt="1"/>
          </p:nvPr>
        </p:nvSpPr>
        <p:spPr>
          <a:xfrm>
            <a:off x="4242815" y="640080"/>
            <a:ext cx="7491984" cy="5751576"/>
          </a:xfrm>
          <a:custGeom>
            <a:avLst/>
            <a:gdLst>
              <a:gd name="connsiteX0" fmla="*/ 3800341 w 7491984"/>
              <a:gd name="connsiteY0" fmla="*/ 0 h 5751576"/>
              <a:gd name="connsiteX1" fmla="*/ 7491984 w 7491984"/>
              <a:gd name="connsiteY1" fmla="*/ 0 h 5751576"/>
              <a:gd name="connsiteX2" fmla="*/ 7491984 w 7491984"/>
              <a:gd name="connsiteY2" fmla="*/ 5751576 h 5751576"/>
              <a:gd name="connsiteX3" fmla="*/ 3800341 w 7491984"/>
              <a:gd name="connsiteY3" fmla="*/ 5751576 h 5751576"/>
              <a:gd name="connsiteX4" fmla="*/ 0 w 7491984"/>
              <a:gd name="connsiteY4" fmla="*/ 0 h 5751576"/>
              <a:gd name="connsiteX5" fmla="*/ 3696432 w 7491984"/>
              <a:gd name="connsiteY5" fmla="*/ 0 h 5751576"/>
              <a:gd name="connsiteX6" fmla="*/ 3696432 w 7491984"/>
              <a:gd name="connsiteY6" fmla="*/ 5751576 h 5751576"/>
              <a:gd name="connsiteX7" fmla="*/ 0 w 7491984"/>
              <a:gd name="connsiteY7" fmla="*/ 5751576 h 5751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491984" h="5751576">
                <a:moveTo>
                  <a:pt x="3800341" y="0"/>
                </a:moveTo>
                <a:lnTo>
                  <a:pt x="7491984" y="0"/>
                </a:lnTo>
                <a:lnTo>
                  <a:pt x="7491984" y="5751576"/>
                </a:lnTo>
                <a:lnTo>
                  <a:pt x="3800341" y="5751576"/>
                </a:lnTo>
                <a:close/>
                <a:moveTo>
                  <a:pt x="0" y="0"/>
                </a:moveTo>
                <a:lnTo>
                  <a:pt x="3696432" y="0"/>
                </a:lnTo>
                <a:lnTo>
                  <a:pt x="3696432" y="5751576"/>
                </a:lnTo>
                <a:lnTo>
                  <a:pt x="0" y="5751576"/>
                </a:lnTo>
                <a:close/>
              </a:path>
            </a:pathLst>
          </a:custGeom>
          <a:solidFill>
            <a:schemeClr val="accent2"/>
          </a:solidFill>
        </p:spPr>
        <p:txBody>
          <a:bodyPr wrap="square" anchor="t" anchorCtr="0">
            <a:noAutofit/>
          </a:bodyPr>
          <a:lstStyle>
            <a:lvl1pPr marL="0" indent="0" algn="ctr">
              <a:buNone/>
              <a:defRPr/>
            </a:lvl1pPr>
          </a:lstStyle>
          <a:p>
            <a:r>
              <a:rPr lang="en-US" dirty="0"/>
              <a:t>Click to add picture</a:t>
            </a:r>
          </a:p>
        </p:txBody>
      </p:sp>
      <p:sp>
        <p:nvSpPr>
          <p:cNvPr id="9" name="Date Placeholder 8">
            <a:extLst>
              <a:ext uri="{FF2B5EF4-FFF2-40B4-BE49-F238E27FC236}">
                <a16:creationId xmlns:a16="http://schemas.microsoft.com/office/drawing/2014/main" id="{D5DDC5FA-EEDB-898F-533E-4094ADA899B9}"/>
              </a:ext>
            </a:extLst>
          </p:cNvPr>
          <p:cNvSpPr>
            <a:spLocks noGrp="1"/>
          </p:cNvSpPr>
          <p:nvPr>
            <p:ph type="dt" sz="half" idx="15"/>
          </p:nvPr>
        </p:nvSpPr>
        <p:spPr/>
        <p:txBody>
          <a:bodyPr/>
          <a:lstStyle/>
          <a:p>
            <a:r>
              <a:rPr lang="en-US"/>
              <a:t>20XX</a:t>
            </a:r>
            <a:endParaRPr lang="en-US" dirty="0"/>
          </a:p>
        </p:txBody>
      </p:sp>
      <p:sp>
        <p:nvSpPr>
          <p:cNvPr id="12" name="Footer Placeholder 11">
            <a:extLst>
              <a:ext uri="{FF2B5EF4-FFF2-40B4-BE49-F238E27FC236}">
                <a16:creationId xmlns:a16="http://schemas.microsoft.com/office/drawing/2014/main" id="{E79B0359-4B55-D899-E584-A8E6B2ED9123}"/>
              </a:ext>
            </a:extLst>
          </p:cNvPr>
          <p:cNvSpPr>
            <a:spLocks noGrp="1"/>
          </p:cNvSpPr>
          <p:nvPr>
            <p:ph type="ftr" sz="quarter" idx="16"/>
          </p:nvPr>
        </p:nvSpPr>
        <p:spPr/>
        <p:txBody>
          <a:bodyPr/>
          <a:lstStyle/>
          <a:p>
            <a:endParaRPr lang="en-US" dirty="0"/>
          </a:p>
        </p:txBody>
      </p:sp>
      <p:sp>
        <p:nvSpPr>
          <p:cNvPr id="13" name="Slide Number Placeholder 12">
            <a:extLst>
              <a:ext uri="{FF2B5EF4-FFF2-40B4-BE49-F238E27FC236}">
                <a16:creationId xmlns:a16="http://schemas.microsoft.com/office/drawing/2014/main" id="{6B916D02-76FE-EAED-CC51-A50448811F7D}"/>
              </a:ext>
            </a:extLst>
          </p:cNvPr>
          <p:cNvSpPr>
            <a:spLocks noGrp="1"/>
          </p:cNvSpPr>
          <p:nvPr>
            <p:ph type="sldNum" sz="quarter" idx="17"/>
          </p:nvPr>
        </p:nvSpPr>
        <p:spPr>
          <a:xfrm>
            <a:off x="10682289" y="6423914"/>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0341733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Title + subtitle + picture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436882" y="629920"/>
            <a:ext cx="3606800" cy="2809240"/>
          </a:xfrm>
        </p:spPr>
        <p:txBody>
          <a:bodyPr anchor="b">
            <a:noAutofit/>
          </a:bodyPr>
          <a:lstStyle>
            <a:lvl1pPr algn="l">
              <a:defRPr sz="2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p:nvPr>
        </p:nvSpPr>
        <p:spPr>
          <a:xfrm>
            <a:off x="436881" y="3698240"/>
            <a:ext cx="3606800" cy="2271076"/>
          </a:xfrm>
        </p:spPr>
        <p:txBody>
          <a:bodyPr anchor="t">
            <a:no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702608" y="6423914"/>
            <a:ext cx="1052510" cy="365125"/>
          </a:xfrm>
        </p:spPr>
        <p:txBody>
          <a:bodyPr/>
          <a:lstStyle/>
          <a:p>
            <a:fld id="{CBD12358-51D2-46B3-9BDE-DF29528B9454}" type="slidenum">
              <a:rPr lang="en-US" smtClean="0"/>
              <a:t>‹#›</a:t>
            </a:fld>
            <a:endParaRPr lang="en-US" dirty="0"/>
          </a:p>
        </p:txBody>
      </p:sp>
      <p:sp>
        <p:nvSpPr>
          <p:cNvPr id="9" name="Picture Placeholder 8">
            <a:extLst>
              <a:ext uri="{FF2B5EF4-FFF2-40B4-BE49-F238E27FC236}">
                <a16:creationId xmlns:a16="http://schemas.microsoft.com/office/drawing/2014/main" id="{454FD2A1-D363-7C44-2A72-54E8B397D31A}"/>
              </a:ext>
            </a:extLst>
          </p:cNvPr>
          <p:cNvSpPr>
            <a:spLocks noGrp="1"/>
          </p:cNvSpPr>
          <p:nvPr>
            <p:ph type="pic" sz="quarter" idx="13"/>
          </p:nvPr>
        </p:nvSpPr>
        <p:spPr>
          <a:xfrm>
            <a:off x="4236720" y="650240"/>
            <a:ext cx="7518398" cy="5713918"/>
          </a:xfrm>
          <a:custGeom>
            <a:avLst/>
            <a:gdLst>
              <a:gd name="connsiteX0" fmla="*/ 3806436 w 7518398"/>
              <a:gd name="connsiteY0" fmla="*/ 4479475 h 5713918"/>
              <a:gd name="connsiteX1" fmla="*/ 7518398 w 7518398"/>
              <a:gd name="connsiteY1" fmla="*/ 4479475 h 5713918"/>
              <a:gd name="connsiteX2" fmla="*/ 7518398 w 7518398"/>
              <a:gd name="connsiteY2" fmla="*/ 5713918 h 5713918"/>
              <a:gd name="connsiteX3" fmla="*/ 3806436 w 7518398"/>
              <a:gd name="connsiteY3" fmla="*/ 5713918 h 5713918"/>
              <a:gd name="connsiteX4" fmla="*/ 0 w 7518398"/>
              <a:gd name="connsiteY4" fmla="*/ 4479475 h 5713918"/>
              <a:gd name="connsiteX5" fmla="*/ 3702527 w 7518398"/>
              <a:gd name="connsiteY5" fmla="*/ 4479475 h 5713918"/>
              <a:gd name="connsiteX6" fmla="*/ 3702527 w 7518398"/>
              <a:gd name="connsiteY6" fmla="*/ 5713918 h 5713918"/>
              <a:gd name="connsiteX7" fmla="*/ 0 w 7518398"/>
              <a:gd name="connsiteY7" fmla="*/ 5713918 h 5713918"/>
              <a:gd name="connsiteX8" fmla="*/ 3806436 w 7518398"/>
              <a:gd name="connsiteY8" fmla="*/ 0 h 5713918"/>
              <a:gd name="connsiteX9" fmla="*/ 7518398 w 7518398"/>
              <a:gd name="connsiteY9" fmla="*/ 0 h 5713918"/>
              <a:gd name="connsiteX10" fmla="*/ 7518398 w 7518398"/>
              <a:gd name="connsiteY10" fmla="*/ 4379183 h 5713918"/>
              <a:gd name="connsiteX11" fmla="*/ 3806436 w 7518398"/>
              <a:gd name="connsiteY11" fmla="*/ 4379183 h 5713918"/>
              <a:gd name="connsiteX12" fmla="*/ 0 w 7518398"/>
              <a:gd name="connsiteY12" fmla="*/ 0 h 5713918"/>
              <a:gd name="connsiteX13" fmla="*/ 3702527 w 7518398"/>
              <a:gd name="connsiteY13" fmla="*/ 0 h 5713918"/>
              <a:gd name="connsiteX14" fmla="*/ 3702527 w 7518398"/>
              <a:gd name="connsiteY14" fmla="*/ 4379183 h 5713918"/>
              <a:gd name="connsiteX15" fmla="*/ 0 w 7518398"/>
              <a:gd name="connsiteY15" fmla="*/ 4379183 h 571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518398" h="5713918">
                <a:moveTo>
                  <a:pt x="3806436" y="4479475"/>
                </a:moveTo>
                <a:lnTo>
                  <a:pt x="7518398" y="4479475"/>
                </a:lnTo>
                <a:lnTo>
                  <a:pt x="7518398" y="5713918"/>
                </a:lnTo>
                <a:lnTo>
                  <a:pt x="3806436" y="5713918"/>
                </a:lnTo>
                <a:close/>
                <a:moveTo>
                  <a:pt x="0" y="4479475"/>
                </a:moveTo>
                <a:lnTo>
                  <a:pt x="3702527" y="4479475"/>
                </a:lnTo>
                <a:lnTo>
                  <a:pt x="3702527" y="5713918"/>
                </a:lnTo>
                <a:lnTo>
                  <a:pt x="0" y="5713918"/>
                </a:lnTo>
                <a:close/>
                <a:moveTo>
                  <a:pt x="3806436" y="0"/>
                </a:moveTo>
                <a:lnTo>
                  <a:pt x="7518398" y="0"/>
                </a:lnTo>
                <a:lnTo>
                  <a:pt x="7518398" y="4379183"/>
                </a:lnTo>
                <a:lnTo>
                  <a:pt x="3806436" y="4379183"/>
                </a:lnTo>
                <a:close/>
                <a:moveTo>
                  <a:pt x="0" y="0"/>
                </a:moveTo>
                <a:lnTo>
                  <a:pt x="3702527" y="0"/>
                </a:lnTo>
                <a:lnTo>
                  <a:pt x="3702527" y="4379183"/>
                </a:lnTo>
                <a:lnTo>
                  <a:pt x="0" y="4379183"/>
                </a:lnTo>
                <a:close/>
              </a:path>
            </a:pathLst>
          </a:custGeom>
          <a:solidFill>
            <a:schemeClr val="accent2"/>
          </a:solidFill>
        </p:spPr>
        <p:txBody>
          <a:bodyPr wrap="square" anchor="t">
            <a:noAutofit/>
          </a:bodyPr>
          <a:lstStyle/>
          <a:p>
            <a:r>
              <a:rPr lang="en-US"/>
              <a:t>Click icon to add picture</a:t>
            </a:r>
            <a:endParaRPr lang="en-US" dirty="0"/>
          </a:p>
        </p:txBody>
      </p:sp>
    </p:spTree>
    <p:extLst>
      <p:ext uri="{BB962C8B-B14F-4D97-AF65-F5344CB8AC3E}">
        <p14:creationId xmlns:p14="http://schemas.microsoft.com/office/powerpoint/2010/main" val="373577958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wo Content 1">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690880"/>
            <a:ext cx="11267440" cy="1143000"/>
          </a:xfrm>
        </p:spPr>
        <p:txBody>
          <a:bodyPr/>
          <a:lstStyle>
            <a:lvl1pPr>
              <a:defRPr/>
            </a:lvl1pPr>
          </a:lstStyle>
          <a:p>
            <a:r>
              <a:rPr lang="en-US" dirty="0"/>
              <a:t>Click to add title</a:t>
            </a:r>
          </a:p>
        </p:txBody>
      </p:sp>
      <p:sp>
        <p:nvSpPr>
          <p:cNvPr id="9" name="Content Placeholder 3">
            <a:extLst>
              <a:ext uri="{FF2B5EF4-FFF2-40B4-BE49-F238E27FC236}">
                <a16:creationId xmlns:a16="http://schemas.microsoft.com/office/drawing/2014/main" id="{ECA520B1-DC84-A47D-1F5E-CCD567EB2D86}"/>
              </a:ext>
            </a:extLst>
          </p:cNvPr>
          <p:cNvSpPr>
            <a:spLocks noGrp="1"/>
          </p:cNvSpPr>
          <p:nvPr>
            <p:ph sz="half" idx="13" hasCustomPrompt="1"/>
          </p:nvPr>
        </p:nvSpPr>
        <p:spPr>
          <a:xfrm>
            <a:off x="457200" y="2187362"/>
            <a:ext cx="3657600" cy="3633047"/>
          </a:xfrm>
        </p:spPr>
        <p:txBody>
          <a:bodyPr anchor="t">
            <a:normAutofit/>
          </a:bodyPr>
          <a:lstStyle>
            <a:lvl1pPr marL="342900" indent="-342900">
              <a:buFont typeface="+mj-lt"/>
              <a:buAutoNum type="arabicPeriod"/>
              <a:defRPr sz="1800"/>
            </a:lvl1pPr>
            <a:lvl2pPr marL="914400" indent="-342900">
              <a:buFont typeface="+mj-lt"/>
              <a:buAutoNum type="alphaLcPeriod"/>
              <a:defRPr sz="1800"/>
            </a:lvl2pPr>
            <a:lvl3pPr marL="1371600" indent="-342900">
              <a:buFont typeface="+mj-lt"/>
              <a:buAutoNum type="arabicPeriod"/>
              <a:defRPr sz="1800"/>
            </a:lvl3pPr>
            <a:lvl4pPr marL="1600200" indent="-342900">
              <a:buFont typeface="+mj-lt"/>
              <a:buAutoNum type="alphaLcParenR"/>
              <a:defRPr sz="1800"/>
            </a:lvl4pPr>
            <a:lvl5pPr marL="2057400" indent="-400050">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hasCustomPrompt="1"/>
          </p:nvPr>
        </p:nvSpPr>
        <p:spPr>
          <a:xfrm>
            <a:off x="4282437" y="2187361"/>
            <a:ext cx="7442203" cy="3633047"/>
          </a:xfrm>
        </p:spPr>
        <p:txBody>
          <a:bodyPr anchor="t">
            <a:normAutofit/>
          </a:bodyPr>
          <a:lstStyle>
            <a:lvl1pPr marL="0" indent="0">
              <a:buNone/>
              <a:defRPr sz="1800"/>
            </a:lvl1pPr>
            <a:lvl2pPr marL="0">
              <a:defRPr sz="1800"/>
            </a:lvl2pPr>
            <a:lvl3pPr marL="548640">
              <a:defRPr sz="1800"/>
            </a:lvl3pPr>
            <a:lvl4pPr marL="822960">
              <a:defRPr sz="1800"/>
            </a:lvl4pPr>
            <a:lvl5pPr marL="1097280">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11"/>
          </p:nvPr>
        </p:nvSpPr>
        <p:spPr>
          <a:xfrm>
            <a:off x="457200" y="6423914"/>
            <a:ext cx="7041202" cy="365125"/>
          </a:xfrm>
        </p:spPr>
        <p:txBody>
          <a:bodyPr/>
          <a:lstStyle/>
          <a:p>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7" name="Slide Number Placeholder 6"/>
          <p:cNvSpPr>
            <a:spLocks noGrp="1"/>
          </p:cNvSpPr>
          <p:nvPr>
            <p:ph type="sldNum" sz="quarter" idx="12"/>
          </p:nvPr>
        </p:nvSpPr>
        <p:spPr>
          <a:xfrm>
            <a:off x="10558300" y="6423914"/>
            <a:ext cx="116634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98338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Title + subtitle + pictur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6108219" y="741363"/>
            <a:ext cx="5626579" cy="1286219"/>
          </a:xfrm>
        </p:spPr>
        <p:txBody>
          <a:bodyPr anchor="b">
            <a:noAutofit/>
          </a:bodyPr>
          <a:lstStyle>
            <a:lvl1pPr algn="l">
              <a:defRPr sz="28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FCBE840D-FAED-31D9-AF31-112670D0FA2E}"/>
              </a:ext>
            </a:extLst>
          </p:cNvPr>
          <p:cNvSpPr>
            <a:spLocks noGrp="1"/>
          </p:cNvSpPr>
          <p:nvPr>
            <p:ph type="pic" sz="quarter" idx="13"/>
          </p:nvPr>
        </p:nvSpPr>
        <p:spPr>
          <a:xfrm>
            <a:off x="457200" y="761684"/>
            <a:ext cx="5171440" cy="5662230"/>
          </a:xfrm>
          <a:custGeom>
            <a:avLst/>
            <a:gdLst>
              <a:gd name="connsiteX0" fmla="*/ 0 w 5171440"/>
              <a:gd name="connsiteY0" fmla="*/ 5056400 h 5662230"/>
              <a:gd name="connsiteX1" fmla="*/ 3685975 w 5171440"/>
              <a:gd name="connsiteY1" fmla="*/ 5056400 h 5662230"/>
              <a:gd name="connsiteX2" fmla="*/ 3685975 w 5171440"/>
              <a:gd name="connsiteY2" fmla="*/ 5662230 h 5662230"/>
              <a:gd name="connsiteX3" fmla="*/ 0 w 5171440"/>
              <a:gd name="connsiteY3" fmla="*/ 5662230 h 5662230"/>
              <a:gd name="connsiteX4" fmla="*/ 3789884 w 5171440"/>
              <a:gd name="connsiteY4" fmla="*/ 0 h 5662230"/>
              <a:gd name="connsiteX5" fmla="*/ 5171440 w 5171440"/>
              <a:gd name="connsiteY5" fmla="*/ 0 h 5662230"/>
              <a:gd name="connsiteX6" fmla="*/ 5171440 w 5171440"/>
              <a:gd name="connsiteY6" fmla="*/ 5662230 h 5662230"/>
              <a:gd name="connsiteX7" fmla="*/ 3789884 w 5171440"/>
              <a:gd name="connsiteY7" fmla="*/ 5662230 h 5662230"/>
              <a:gd name="connsiteX8" fmla="*/ 3789884 w 5171440"/>
              <a:gd name="connsiteY8" fmla="*/ 5056400 h 5662230"/>
              <a:gd name="connsiteX9" fmla="*/ 5168980 w 5171440"/>
              <a:gd name="connsiteY9" fmla="*/ 5056400 h 5662230"/>
              <a:gd name="connsiteX10" fmla="*/ 5168980 w 5171440"/>
              <a:gd name="connsiteY10" fmla="*/ 4956108 h 5662230"/>
              <a:gd name="connsiteX11" fmla="*/ 3789884 w 5171440"/>
              <a:gd name="connsiteY11" fmla="*/ 4956108 h 5662230"/>
              <a:gd name="connsiteX12" fmla="*/ 0 w 5171440"/>
              <a:gd name="connsiteY12" fmla="*/ 0 h 5662230"/>
              <a:gd name="connsiteX13" fmla="*/ 3685975 w 5171440"/>
              <a:gd name="connsiteY13" fmla="*/ 0 h 5662230"/>
              <a:gd name="connsiteX14" fmla="*/ 3685975 w 5171440"/>
              <a:gd name="connsiteY14" fmla="*/ 4956108 h 5662230"/>
              <a:gd name="connsiteX15" fmla="*/ 0 w 5171440"/>
              <a:gd name="connsiteY15" fmla="*/ 4956108 h 5662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1440" h="5662230">
                <a:moveTo>
                  <a:pt x="0" y="5056400"/>
                </a:moveTo>
                <a:lnTo>
                  <a:pt x="3685975" y="5056400"/>
                </a:lnTo>
                <a:lnTo>
                  <a:pt x="3685975" y="5662230"/>
                </a:lnTo>
                <a:lnTo>
                  <a:pt x="0" y="5662230"/>
                </a:lnTo>
                <a:close/>
                <a:moveTo>
                  <a:pt x="3789884" y="0"/>
                </a:moveTo>
                <a:lnTo>
                  <a:pt x="5171440" y="0"/>
                </a:lnTo>
                <a:lnTo>
                  <a:pt x="5171440" y="5662230"/>
                </a:lnTo>
                <a:lnTo>
                  <a:pt x="3789884" y="5662230"/>
                </a:lnTo>
                <a:lnTo>
                  <a:pt x="3789884" y="5056400"/>
                </a:lnTo>
                <a:lnTo>
                  <a:pt x="5168980" y="5056400"/>
                </a:lnTo>
                <a:lnTo>
                  <a:pt x="5168980" y="4956108"/>
                </a:lnTo>
                <a:lnTo>
                  <a:pt x="3789884" y="4956108"/>
                </a:lnTo>
                <a:close/>
                <a:moveTo>
                  <a:pt x="0" y="0"/>
                </a:moveTo>
                <a:lnTo>
                  <a:pt x="3685975" y="0"/>
                </a:lnTo>
                <a:lnTo>
                  <a:pt x="3685975" y="4956108"/>
                </a:lnTo>
                <a:lnTo>
                  <a:pt x="0" y="4956108"/>
                </a:lnTo>
                <a:close/>
              </a:path>
            </a:pathLst>
          </a:custGeom>
          <a:solidFill>
            <a:schemeClr val="accent2"/>
          </a:solidFill>
        </p:spPr>
        <p:txBody>
          <a:bodyPr wrap="square">
            <a:noAutofit/>
          </a:bodyPr>
          <a:lstStyle/>
          <a:p>
            <a:r>
              <a:rPr lang="en-US"/>
              <a:t>Click icon to add picture</a:t>
            </a:r>
            <a:endParaRPr lang="en-US" dirty="0"/>
          </a:p>
        </p:txBody>
      </p:sp>
      <p:sp>
        <p:nvSpPr>
          <p:cNvPr id="10" name="Content Placeholder 2">
            <a:extLst>
              <a:ext uri="{FF2B5EF4-FFF2-40B4-BE49-F238E27FC236}">
                <a16:creationId xmlns:a16="http://schemas.microsoft.com/office/drawing/2014/main" id="{1E22983C-26B8-DE15-E309-D0E93B8C6996}"/>
              </a:ext>
            </a:extLst>
          </p:cNvPr>
          <p:cNvSpPr>
            <a:spLocks noGrp="1"/>
          </p:cNvSpPr>
          <p:nvPr>
            <p:ph idx="1" hasCustomPrompt="1"/>
          </p:nvPr>
        </p:nvSpPr>
        <p:spPr>
          <a:xfrm>
            <a:off x="6106160" y="2235200"/>
            <a:ext cx="5628639" cy="4188713"/>
          </a:xfrm>
        </p:spPr>
        <p:txBody>
          <a:bodyPr anchor="t" anchorCtr="0">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r>
              <a:rPr lang="en-US"/>
              <a:t>20XX</a:t>
            </a:r>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a:xfrm>
            <a:off x="10682289" y="6423914"/>
            <a:ext cx="1052510" cy="365125"/>
          </a:xfrm>
        </p:spPr>
        <p:txBody>
          <a:bodyPr/>
          <a:lstStyle/>
          <a:p>
            <a:fld id="{CBD12358-51D2-46B3-9BDE-DF29528B9454}" type="slidenum">
              <a:rPr lang="en-US" smtClean="0"/>
              <a:t>‹#›</a:t>
            </a:fld>
            <a:endParaRPr lang="en-US" dirty="0"/>
          </a:p>
        </p:txBody>
      </p:sp>
    </p:spTree>
    <p:extLst>
      <p:ext uri="{BB962C8B-B14F-4D97-AF65-F5344CB8AC3E}">
        <p14:creationId xmlns:p14="http://schemas.microsoft.com/office/powerpoint/2010/main" val="40526336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59575358"/>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20148966"/>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8614927"/>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r>
              <a:rPr lang="en-US"/>
              <a:t>20XX</a:t>
            </a:r>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491554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r>
              <a:rPr lang="en-US"/>
              <a:t>20XX</a:t>
            </a:r>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297532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r>
              <a:rPr lang="en-US"/>
              <a:t>20XX</a:t>
            </a:r>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23201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r>
              <a:rPr lang="en-US"/>
              <a:t>20XX</a:t>
            </a:r>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4989077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20XX</a:t>
            </a:r>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2458643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r>
              <a:rPr lang="en-US"/>
              <a:t>20XX</a:t>
            </a:r>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nvGrpSpPr>
          <p:cNvPr id="7" name="Group 6">
            <a:extLst>
              <a:ext uri="{FF2B5EF4-FFF2-40B4-BE49-F238E27FC236}">
                <a16:creationId xmlns:a16="http://schemas.microsoft.com/office/drawing/2014/main" id="{E457D222-120F-E222-DE7E-B44B0BC1863F}"/>
              </a:ext>
            </a:extLst>
          </p:cNvPr>
          <p:cNvGrpSpPr/>
          <p:nvPr userDrawn="1"/>
        </p:nvGrpSpPr>
        <p:grpSpPr>
          <a:xfrm>
            <a:off x="428696" y="482137"/>
            <a:ext cx="11301155" cy="81191"/>
            <a:chOff x="428696" y="482137"/>
            <a:chExt cx="11301155" cy="81191"/>
          </a:xfrm>
        </p:grpSpPr>
        <p:sp>
          <p:nvSpPr>
            <p:cNvPr id="8" name="Rectangle 7">
              <a:extLst>
                <a:ext uri="{FF2B5EF4-FFF2-40B4-BE49-F238E27FC236}">
                  <a16:creationId xmlns:a16="http://schemas.microsoft.com/office/drawing/2014/main" id="{09DF259B-1168-B954-21F8-A08A3C462F3C}"/>
                </a:ext>
              </a:extLst>
            </p:cNvPr>
            <p:cNvSpPr/>
            <p:nvPr/>
          </p:nvSpPr>
          <p:spPr>
            <a:xfrm flipV="1">
              <a:off x="428696" y="482137"/>
              <a:ext cx="3703321" cy="81191"/>
            </a:xfrm>
            <a:prstGeom prst="rect">
              <a:avLst/>
            </a:prstGeom>
            <a:solidFill>
              <a:schemeClr val="accent3"/>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FB5A595C-AA3A-9D82-01BB-7810CE5F7A5E}"/>
                </a:ext>
              </a:extLst>
            </p:cNvPr>
            <p:cNvSpPr/>
            <p:nvPr/>
          </p:nvSpPr>
          <p:spPr>
            <a:xfrm flipV="1">
              <a:off x="4235926" y="482137"/>
              <a:ext cx="3703321" cy="81191"/>
            </a:xfrm>
            <a:prstGeom prst="rect">
              <a:avLst/>
            </a:prstGeom>
            <a:solidFill>
              <a:schemeClr val="accent1"/>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1178CB63-8F78-566B-8120-9DC73FB7B23B}"/>
                </a:ext>
              </a:extLst>
            </p:cNvPr>
            <p:cNvSpPr/>
            <p:nvPr/>
          </p:nvSpPr>
          <p:spPr>
            <a:xfrm flipV="1">
              <a:off x="8026530" y="482137"/>
              <a:ext cx="3703321" cy="81191"/>
            </a:xfrm>
            <a:prstGeom prst="rect">
              <a:avLst/>
            </a:prstGeom>
            <a:solidFill>
              <a:schemeClr val="accent4"/>
            </a:solidFill>
            <a:ln w="53975">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Tree>
    <p:extLst>
      <p:ext uri="{BB962C8B-B14F-4D97-AF65-F5344CB8AC3E}">
        <p14:creationId xmlns:p14="http://schemas.microsoft.com/office/powerpoint/2010/main" val="110910551"/>
      </p:ext>
    </p:extLst>
  </p:cSld>
  <p:clrMap bg1="lt1" tx1="dk1" bg2="lt2" tx2="dk2" accent1="accent1" accent2="accent2" accent3="accent3" accent4="accent4" accent5="accent5" accent6="accent6" hlink="hlink" folHlink="folHlink"/>
  <p:sldLayoutIdLst>
    <p:sldLayoutId id="2147483800" r:id="rId1"/>
    <p:sldLayoutId id="2147483801" r:id="rId2"/>
    <p:sldLayoutId id="2147483802" r:id="rId3"/>
    <p:sldLayoutId id="2147483803" r:id="rId4"/>
    <p:sldLayoutId id="2147483804" r:id="rId5"/>
    <p:sldLayoutId id="2147483805" r:id="rId6"/>
    <p:sldLayoutId id="2147483806" r:id="rId7"/>
    <p:sldLayoutId id="2147483807" r:id="rId8"/>
    <p:sldLayoutId id="2147483808" r:id="rId9"/>
    <p:sldLayoutId id="2147483809" r:id="rId10"/>
    <p:sldLayoutId id="2147483810" r:id="rId11"/>
    <p:sldLayoutId id="2147483811" r:id="rId12"/>
    <p:sldLayoutId id="2147483812" r:id="rId13"/>
    <p:sldLayoutId id="2147483814" r:id="rId14"/>
    <p:sldLayoutId id="2147483817" r:id="rId15"/>
    <p:sldLayoutId id="2147483818" r:id="rId16"/>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hyperlink" Target="http://coldbayoutfitters.com/pacific-brant-hunting-coldbay/" TargetMode="Externa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0.png"/><Relationship Id="rId5" Type="http://schemas.openxmlformats.org/officeDocument/2006/relationships/image" Target="../media/image1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0.png"/><Relationship Id="rId5" Type="http://schemas.openxmlformats.org/officeDocument/2006/relationships/image" Target="../media/image1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10.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0.png"/><Relationship Id="rId5" Type="http://schemas.openxmlformats.org/officeDocument/2006/relationships/image" Target="../media/image16.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0.png"/><Relationship Id="rId5" Type="http://schemas.openxmlformats.org/officeDocument/2006/relationships/image" Target="../media/image17.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3.xml"/><Relationship Id="rId4" Type="http://schemas.openxmlformats.org/officeDocument/2006/relationships/hyperlink" Target="http://allaboutbirds.org/" TargetMode="External"/></Relationships>
</file>

<file path=ppt/slides/_rels/slide20.xml.rels><?xml version="1.0" encoding="UTF-8" standalone="yes"?>
<Relationships xmlns="http://schemas.openxmlformats.org/package/2006/relationships"><Relationship Id="rId3" Type="http://schemas.microsoft.com/office/2018/10/relationships/comments" Target="../comments/modernComment_133_E13ACE9A.xml"/><Relationship Id="rId2" Type="http://schemas.openxmlformats.org/officeDocument/2006/relationships/notesSlide" Target="../notesSlides/notesSlide20.xml"/><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2.xml"/><Relationship Id="rId1" Type="http://schemas.openxmlformats.org/officeDocument/2006/relationships/slideLayout" Target="../slideLayouts/slideLayout16.xml"/><Relationship Id="rId4" Type="http://schemas.openxmlformats.org/officeDocument/2006/relationships/hyperlink" Target="https://www.usgs.gov/"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4.xml"/><Relationship Id="rId4" Type="http://schemas.openxmlformats.org/officeDocument/2006/relationships/hyperlink" Target="https://ak.audubon.org/conservation/izembek-national-wildlife-refuge"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5.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10.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5.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0.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479F0267-9D1C-BDA9-A152-B01CD379FC92}"/>
              </a:ext>
            </a:extLst>
          </p:cNvPr>
          <p:cNvSpPr>
            <a:spLocks noGrp="1"/>
          </p:cNvSpPr>
          <p:nvPr>
            <p:ph type="ctrTitle"/>
          </p:nvPr>
        </p:nvSpPr>
        <p:spPr>
          <a:xfrm>
            <a:off x="448055" y="664501"/>
            <a:ext cx="11265407" cy="1499616"/>
          </a:xfrm>
        </p:spPr>
        <p:txBody>
          <a:bodyPr/>
          <a:lstStyle/>
          <a:p>
            <a:r>
              <a:rPr lang="en-US" sz="4000" dirty="0"/>
              <a:t>FLIGHT RESPONSE OF THE PACIFIC BRANT</a:t>
            </a:r>
            <a:br>
              <a:rPr lang="en-US" sz="4000" dirty="0"/>
            </a:br>
            <a:r>
              <a:rPr lang="en-US" sz="2000" dirty="0"/>
              <a:t>GRADTDA 5402 | SP25 | project 2</a:t>
            </a:r>
            <a:br>
              <a:rPr lang="en-US" sz="2000" dirty="0"/>
            </a:br>
            <a:r>
              <a:rPr lang="en-US" sz="2000" dirty="0" err="1"/>
              <a:t>Dheel</a:t>
            </a:r>
            <a:r>
              <a:rPr lang="en-US" sz="2000" dirty="0"/>
              <a:t>, Newman, Siefker</a:t>
            </a:r>
          </a:p>
        </p:txBody>
      </p:sp>
      <p:pic>
        <p:nvPicPr>
          <p:cNvPr id="13" name="Picture Placeholder 12" descr="A group of birds flying over water&#10;&#10;AI-generated content may be incorrect.">
            <a:extLst>
              <a:ext uri="{FF2B5EF4-FFF2-40B4-BE49-F238E27FC236}">
                <a16:creationId xmlns:a16="http://schemas.microsoft.com/office/drawing/2014/main" id="{50097357-893D-6ACB-6B0D-9710F3ED400A}"/>
              </a:ext>
            </a:extLst>
          </p:cNvPr>
          <p:cNvPicPr>
            <a:picLocks noGrp="1" noChangeAspect="1"/>
          </p:cNvPicPr>
          <p:nvPr>
            <p:ph type="pic" sz="quarter" idx="13"/>
          </p:nvPr>
        </p:nvPicPr>
        <p:blipFill>
          <a:blip r:embed="rId3"/>
          <a:srcRect t="14939" b="14939"/>
          <a:stretch>
            <a:fillRect/>
          </a:stretch>
        </p:blipFill>
        <p:spPr>
          <a:xfrm>
            <a:off x="447675" y="2347385"/>
            <a:ext cx="11274425" cy="3952875"/>
          </a:xfrm>
        </p:spPr>
      </p:pic>
      <p:sp>
        <p:nvSpPr>
          <p:cNvPr id="14" name="TextBox 13">
            <a:extLst>
              <a:ext uri="{FF2B5EF4-FFF2-40B4-BE49-F238E27FC236}">
                <a16:creationId xmlns:a16="http://schemas.microsoft.com/office/drawing/2014/main" id="{C518BC46-8161-2739-CF1B-3941913B6DD1}"/>
              </a:ext>
            </a:extLst>
          </p:cNvPr>
          <p:cNvSpPr txBox="1"/>
          <p:nvPr/>
        </p:nvSpPr>
        <p:spPr>
          <a:xfrm>
            <a:off x="447675" y="6360417"/>
            <a:ext cx="9820275" cy="261610"/>
          </a:xfrm>
          <a:prstGeom prst="rect">
            <a:avLst/>
          </a:prstGeom>
          <a:noFill/>
        </p:spPr>
        <p:txBody>
          <a:bodyPr wrap="square" rtlCol="0">
            <a:spAutoFit/>
          </a:bodyPr>
          <a:lstStyle/>
          <a:p>
            <a:r>
              <a:rPr lang="en-US" sz="1100" dirty="0"/>
              <a:t>Pacific Brant in Flight (image source: </a:t>
            </a:r>
            <a:r>
              <a:rPr lang="en-US" sz="1100" dirty="0">
                <a:hlinkClick r:id="rId4"/>
              </a:rPr>
              <a:t>http://coldbayoutfitters.com/pacific-brant-hunting-coldbay</a:t>
            </a:r>
            <a:r>
              <a:rPr lang="en-US" sz="1000" dirty="0">
                <a:hlinkClick r:id="rId4"/>
              </a:rPr>
              <a:t>/</a:t>
            </a:r>
            <a:r>
              <a:rPr lang="en-US" sz="1000" dirty="0"/>
              <a:t>) </a:t>
            </a:r>
          </a:p>
        </p:txBody>
      </p:sp>
    </p:spTree>
    <p:extLst>
      <p:ext uri="{BB962C8B-B14F-4D97-AF65-F5344CB8AC3E}">
        <p14:creationId xmlns:p14="http://schemas.microsoft.com/office/powerpoint/2010/main" val="10397590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E328E9-4DE3-F6F7-5954-874C606DB209}"/>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8F639B43-A56F-3DEB-0C39-36BD7C0974DF}"/>
              </a:ext>
            </a:extLst>
          </p:cNvPr>
          <p:cNvSpPr>
            <a:spLocks noGrp="1"/>
          </p:cNvSpPr>
          <p:nvPr>
            <p:ph type="title"/>
          </p:nvPr>
        </p:nvSpPr>
        <p:spPr>
          <a:xfrm>
            <a:off x="457200" y="980023"/>
            <a:ext cx="8588915" cy="600891"/>
          </a:xfrm>
        </p:spPr>
        <p:txBody>
          <a:bodyPr>
            <a:normAutofit fontScale="90000"/>
          </a:bodyPr>
          <a:lstStyle/>
          <a:p>
            <a:r>
              <a:rPr lang="en-US" dirty="0">
                <a:solidFill>
                  <a:schemeClr val="tx1"/>
                </a:solidFill>
              </a:rPr>
              <a:t>STATISTICAL ANALYSIS:  ALTITUDE vs. FLIGHT RESPONSE</a:t>
            </a:r>
            <a:br>
              <a:rPr lang="en-US" dirty="0">
                <a:solidFill>
                  <a:schemeClr val="tx1"/>
                </a:solidFill>
              </a:rPr>
            </a:br>
            <a:r>
              <a:rPr lang="en-US" dirty="0">
                <a:solidFill>
                  <a:schemeClr val="tx1"/>
                </a:solidFill>
              </a:rPr>
              <a:t>Check Chi-squared Test assumptions</a:t>
            </a:r>
          </a:p>
        </p:txBody>
      </p:sp>
      <p:sp>
        <p:nvSpPr>
          <p:cNvPr id="2" name="TextBox 1">
            <a:extLst>
              <a:ext uri="{FF2B5EF4-FFF2-40B4-BE49-F238E27FC236}">
                <a16:creationId xmlns:a16="http://schemas.microsoft.com/office/drawing/2014/main" id="{302D54AF-0E3A-3438-2E3E-68D707BBE6E9}"/>
              </a:ext>
            </a:extLst>
          </p:cNvPr>
          <p:cNvSpPr txBox="1"/>
          <p:nvPr/>
        </p:nvSpPr>
        <p:spPr>
          <a:xfrm>
            <a:off x="457201" y="1844015"/>
            <a:ext cx="11371942" cy="2739211"/>
          </a:xfrm>
          <a:prstGeom prst="rect">
            <a:avLst/>
          </a:prstGeom>
          <a:noFill/>
        </p:spPr>
        <p:txBody>
          <a:bodyPr wrap="square" rtlCol="0">
            <a:spAutoFit/>
          </a:bodyPr>
          <a:lstStyle/>
          <a:p>
            <a:r>
              <a:rPr lang="en-US" sz="2800" dirty="0">
                <a:solidFill>
                  <a:schemeClr val="accent1">
                    <a:lumMod val="75000"/>
                  </a:schemeClr>
                </a:solidFill>
              </a:rPr>
              <a:t>Independence: </a:t>
            </a:r>
            <a:r>
              <a:rPr lang="en-US" sz="2000" dirty="0"/>
              <a:t>Based on the dataset description, each observation is independent.</a:t>
            </a:r>
            <a:endParaRPr lang="en-US" sz="2000" dirty="0">
              <a:solidFill>
                <a:schemeClr val="accent1">
                  <a:lumMod val="75000"/>
                </a:schemeClr>
              </a:solidFill>
            </a:endParaRPr>
          </a:p>
          <a:p>
            <a:endParaRPr lang="en-US" sz="2400" dirty="0">
              <a:solidFill>
                <a:schemeClr val="accent1">
                  <a:lumMod val="75000"/>
                </a:schemeClr>
              </a:solidFill>
            </a:endParaRPr>
          </a:p>
          <a:p>
            <a:r>
              <a:rPr lang="en-US" sz="2800" dirty="0">
                <a:solidFill>
                  <a:schemeClr val="accent1">
                    <a:lumMod val="75000"/>
                  </a:schemeClr>
                </a:solidFill>
              </a:rPr>
              <a:t>Categorical Data: </a:t>
            </a:r>
            <a:r>
              <a:rPr lang="en-US" sz="2000" dirty="0"/>
              <a:t>Flight altitudes were assigned to nine discrete categories. For ease of analysis, altitude was further classified into three categories.  </a:t>
            </a:r>
            <a:endParaRPr lang="en-US" sz="2000" dirty="0">
              <a:solidFill>
                <a:schemeClr val="accent1">
                  <a:lumMod val="75000"/>
                </a:schemeClr>
              </a:solidFill>
            </a:endParaRPr>
          </a:p>
          <a:p>
            <a:endParaRPr lang="en-US" sz="2400" dirty="0">
              <a:solidFill>
                <a:schemeClr val="accent1">
                  <a:lumMod val="75000"/>
                </a:schemeClr>
              </a:solidFill>
            </a:endParaRPr>
          </a:p>
          <a:p>
            <a:r>
              <a:rPr lang="en-US" sz="2800" dirty="0">
                <a:solidFill>
                  <a:schemeClr val="accent1">
                    <a:lumMod val="75000"/>
                  </a:schemeClr>
                </a:solidFill>
              </a:rPr>
              <a:t>Adequate sample size: </a:t>
            </a:r>
            <a:r>
              <a:rPr lang="en-US" sz="2000" dirty="0"/>
              <a:t>Sample sizes seem to be sufficiently large in each category, although the categories are unbalanced. </a:t>
            </a:r>
          </a:p>
        </p:txBody>
      </p:sp>
      <p:pic>
        <p:nvPicPr>
          <p:cNvPr id="4" name="Picture 3" descr="A screenshot of a computer&#10;&#10;AI-generated content may be incorrect.">
            <a:extLst>
              <a:ext uri="{FF2B5EF4-FFF2-40B4-BE49-F238E27FC236}">
                <a16:creationId xmlns:a16="http://schemas.microsoft.com/office/drawing/2014/main" id="{0D104DB1-E70A-596D-F08D-243098F3DF79}"/>
              </a:ext>
            </a:extLst>
          </p:cNvPr>
          <p:cNvPicPr>
            <a:picLocks noChangeAspect="1"/>
          </p:cNvPicPr>
          <p:nvPr/>
        </p:nvPicPr>
        <p:blipFill>
          <a:blip r:embed="rId5"/>
          <a:stretch>
            <a:fillRect/>
          </a:stretch>
        </p:blipFill>
        <p:spPr>
          <a:xfrm>
            <a:off x="3505199" y="4728369"/>
            <a:ext cx="4674037" cy="1411031"/>
          </a:xfrm>
          <a:prstGeom prst="rect">
            <a:avLst/>
          </a:prstGeom>
          <a:ln>
            <a:solidFill>
              <a:schemeClr val="tx1"/>
            </a:solidFill>
          </a:ln>
        </p:spPr>
      </p:pic>
      <p:pic>
        <p:nvPicPr>
          <p:cNvPr id="5" name="Audio 4">
            <a:hlinkClick r:id="" action="ppaction://media"/>
            <a:extLst>
              <a:ext uri="{FF2B5EF4-FFF2-40B4-BE49-F238E27FC236}">
                <a16:creationId xmlns:a16="http://schemas.microsoft.com/office/drawing/2014/main" id="{4F98635E-9A1A-D92A-D6AA-AD635E9D74D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366657817"/>
      </p:ext>
    </p:extLst>
  </p:cSld>
  <p:clrMapOvr>
    <a:masterClrMapping/>
  </p:clrMapOvr>
  <mc:AlternateContent xmlns:mc="http://schemas.openxmlformats.org/markup-compatibility/2006">
    <mc:Choice xmlns:p14="http://schemas.microsoft.com/office/powerpoint/2010/main" Requires="p14">
      <p:transition spd="slow" p14:dur="2000" advTm="12845"/>
    </mc:Choice>
    <mc:Fallback>
      <p:transition spd="slow" advTm="128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67F94F9-CF57-CCC2-3B60-56C3B544F8AE}"/>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F28780BA-3964-18F5-5D0E-EB081AA96B7B}"/>
              </a:ext>
            </a:extLst>
          </p:cNvPr>
          <p:cNvSpPr>
            <a:spLocks noGrp="1"/>
          </p:cNvSpPr>
          <p:nvPr>
            <p:ph type="title"/>
          </p:nvPr>
        </p:nvSpPr>
        <p:spPr>
          <a:xfrm>
            <a:off x="457200" y="510671"/>
            <a:ext cx="11267440" cy="600891"/>
          </a:xfrm>
        </p:spPr>
        <p:txBody>
          <a:bodyPr/>
          <a:lstStyle/>
          <a:p>
            <a:r>
              <a:rPr lang="en-US" dirty="0">
                <a:solidFill>
                  <a:schemeClr val="tx1"/>
                </a:solidFill>
              </a:rPr>
              <a:t>STATISTICAL ANALYSIS: ALTITUDE vs. FLIGHT RESPONSE</a:t>
            </a:r>
          </a:p>
        </p:txBody>
      </p:sp>
      <p:sp>
        <p:nvSpPr>
          <p:cNvPr id="4" name="TextBox 3">
            <a:extLst>
              <a:ext uri="{FF2B5EF4-FFF2-40B4-BE49-F238E27FC236}">
                <a16:creationId xmlns:a16="http://schemas.microsoft.com/office/drawing/2014/main" id="{5892F340-A047-BBAC-B301-418ECDF35C7A}"/>
              </a:ext>
            </a:extLst>
          </p:cNvPr>
          <p:cNvSpPr txBox="1"/>
          <p:nvPr/>
        </p:nvSpPr>
        <p:spPr>
          <a:xfrm>
            <a:off x="457200" y="1111562"/>
            <a:ext cx="11502571" cy="5432256"/>
          </a:xfrm>
          <a:prstGeom prst="rect">
            <a:avLst/>
          </a:prstGeom>
          <a:noFill/>
        </p:spPr>
        <p:txBody>
          <a:bodyPr wrap="square">
            <a:spAutoFit/>
          </a:bodyPr>
          <a:lstStyle/>
          <a:p>
            <a:r>
              <a:rPr lang="en-US" sz="2200" dirty="0">
                <a:solidFill>
                  <a:schemeClr val="accent1">
                    <a:lumMod val="75000"/>
                  </a:schemeClr>
                </a:solidFill>
              </a:rPr>
              <a:t>Logistic Regression Model: </a:t>
            </a:r>
            <a:r>
              <a:rPr lang="en-US" sz="1500" dirty="0"/>
              <a:t>We used a logistic regression model to predict the probability of a flight response based on the altitude category. </a:t>
            </a:r>
            <a:endParaRPr lang="en-US" sz="1500" dirty="0">
              <a:solidFill>
                <a:schemeClr val="accent1">
                  <a:lumMod val="75000"/>
                </a:schemeClr>
              </a:solidFill>
            </a:endParaRPr>
          </a:p>
          <a:p>
            <a:r>
              <a:rPr lang="en-US" sz="2200" dirty="0">
                <a:solidFill>
                  <a:schemeClr val="accent1">
                    <a:lumMod val="75000"/>
                  </a:schemeClr>
                </a:solidFill>
              </a:rPr>
              <a:t>H</a:t>
            </a:r>
            <a:r>
              <a:rPr lang="en-US" sz="2200" baseline="-25000" dirty="0">
                <a:solidFill>
                  <a:schemeClr val="accent1">
                    <a:lumMod val="75000"/>
                  </a:schemeClr>
                </a:solidFill>
              </a:rPr>
              <a:t>0</a:t>
            </a:r>
            <a:r>
              <a:rPr lang="en-US" sz="2200" dirty="0">
                <a:solidFill>
                  <a:schemeClr val="accent1">
                    <a:lumMod val="75000"/>
                  </a:schemeClr>
                </a:solidFill>
              </a:rPr>
              <a:t>: </a:t>
            </a:r>
            <a:r>
              <a:rPr lang="en-US" sz="1500" dirty="0"/>
              <a:t>Altitude category has no effect on flight response. </a:t>
            </a:r>
            <a:endParaRPr lang="en-US" sz="1500" dirty="0">
              <a:solidFill>
                <a:schemeClr val="accent1">
                  <a:lumMod val="75000"/>
                </a:schemeClr>
              </a:solidFill>
            </a:endParaRPr>
          </a:p>
          <a:p>
            <a:r>
              <a:rPr lang="en-US" sz="2200" dirty="0">
                <a:solidFill>
                  <a:schemeClr val="accent1">
                    <a:lumMod val="75000"/>
                  </a:schemeClr>
                </a:solidFill>
              </a:rPr>
              <a:t>H</a:t>
            </a:r>
            <a:r>
              <a:rPr lang="en-US" sz="2200" baseline="-25000" dirty="0">
                <a:solidFill>
                  <a:schemeClr val="accent1">
                    <a:lumMod val="75000"/>
                  </a:schemeClr>
                </a:solidFill>
              </a:rPr>
              <a:t>A</a:t>
            </a:r>
            <a:r>
              <a:rPr lang="en-US" sz="2200" dirty="0">
                <a:solidFill>
                  <a:schemeClr val="accent1">
                    <a:lumMod val="75000"/>
                  </a:schemeClr>
                </a:solidFill>
              </a:rPr>
              <a:t>: </a:t>
            </a:r>
            <a:r>
              <a:rPr lang="en-US" sz="1500" dirty="0"/>
              <a:t>At least one altitude category has an effect on flight response. </a:t>
            </a:r>
            <a:endParaRPr lang="en-US" sz="1500" baseline="-25000" dirty="0"/>
          </a:p>
          <a:p>
            <a:r>
              <a:rPr lang="en-US" sz="2200" dirty="0">
                <a:solidFill>
                  <a:schemeClr val="accent1">
                    <a:lumMod val="75000"/>
                  </a:schemeClr>
                </a:solidFill>
              </a:rPr>
              <a:t>Output: </a:t>
            </a: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r>
              <a:rPr lang="en-US" sz="2200" dirty="0">
                <a:solidFill>
                  <a:schemeClr val="accent1">
                    <a:lumMod val="75000"/>
                  </a:schemeClr>
                </a:solidFill>
              </a:rPr>
              <a:t>Interpretation: </a:t>
            </a:r>
            <a:r>
              <a:rPr lang="en-US" sz="1500" dirty="0"/>
              <a:t>We reject the null hypothesis and conclude that there is strong evidence that helicopters flying at an altitude greater than 600 meters have a significant effect on flight response.  An altitude &lt;300 meters does not have a significant effect of flight response., and there is no statistically difference in flight response between &lt;300 meters and 300 – 600 meters. </a:t>
            </a:r>
          </a:p>
        </p:txBody>
      </p:sp>
      <p:pic>
        <p:nvPicPr>
          <p:cNvPr id="6" name="Picture 5" descr="A screenshot of a computer&#10;&#10;AI-generated content may be incorrect.">
            <a:extLst>
              <a:ext uri="{FF2B5EF4-FFF2-40B4-BE49-F238E27FC236}">
                <a16:creationId xmlns:a16="http://schemas.microsoft.com/office/drawing/2014/main" id="{1C26A496-B4E2-BC32-D146-637469517276}"/>
              </a:ext>
            </a:extLst>
          </p:cNvPr>
          <p:cNvPicPr>
            <a:picLocks noChangeAspect="1"/>
          </p:cNvPicPr>
          <p:nvPr/>
        </p:nvPicPr>
        <p:blipFill>
          <a:blip r:embed="rId5"/>
          <a:stretch>
            <a:fillRect/>
          </a:stretch>
        </p:blipFill>
        <p:spPr>
          <a:xfrm>
            <a:off x="3018838" y="2499428"/>
            <a:ext cx="5945312" cy="3130896"/>
          </a:xfrm>
          <a:prstGeom prst="rect">
            <a:avLst/>
          </a:prstGeom>
          <a:ln>
            <a:solidFill>
              <a:schemeClr val="tx1"/>
            </a:solidFill>
          </a:ln>
        </p:spPr>
      </p:pic>
      <p:sp>
        <p:nvSpPr>
          <p:cNvPr id="2" name="Oval 1">
            <a:extLst>
              <a:ext uri="{FF2B5EF4-FFF2-40B4-BE49-F238E27FC236}">
                <a16:creationId xmlns:a16="http://schemas.microsoft.com/office/drawing/2014/main" id="{D961D0AB-5194-51FF-B67A-8CC0BD9DD2C9}"/>
              </a:ext>
            </a:extLst>
          </p:cNvPr>
          <p:cNvSpPr/>
          <p:nvPr/>
        </p:nvSpPr>
        <p:spPr>
          <a:xfrm>
            <a:off x="6573078" y="3710609"/>
            <a:ext cx="1166192" cy="209846"/>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Audio 4">
            <a:hlinkClick r:id="" action="ppaction://media"/>
            <a:extLst>
              <a:ext uri="{FF2B5EF4-FFF2-40B4-BE49-F238E27FC236}">
                <a16:creationId xmlns:a16="http://schemas.microsoft.com/office/drawing/2014/main" id="{93FECA36-D59F-AD35-0C41-C9D26936A40C}"/>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452830792"/>
      </p:ext>
    </p:extLst>
  </p:cSld>
  <p:clrMapOvr>
    <a:masterClrMapping/>
  </p:clrMapOvr>
  <mc:AlternateContent xmlns:mc="http://schemas.openxmlformats.org/markup-compatibility/2006">
    <mc:Choice xmlns:p14="http://schemas.microsoft.com/office/powerpoint/2010/main" Requires="p14">
      <p:transition spd="slow" p14:dur="2000" advTm="39597"/>
    </mc:Choice>
    <mc:Fallback>
      <p:transition spd="slow" advTm="395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231344-B96D-5A71-82EF-40C15FB17F8F}"/>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C324C6E3-687F-8320-4ABD-45C098766D59}"/>
              </a:ext>
            </a:extLst>
          </p:cNvPr>
          <p:cNvSpPr>
            <a:spLocks noGrp="1"/>
          </p:cNvSpPr>
          <p:nvPr>
            <p:ph type="title"/>
          </p:nvPr>
        </p:nvSpPr>
        <p:spPr>
          <a:xfrm>
            <a:off x="457200" y="980023"/>
            <a:ext cx="8588915" cy="600891"/>
          </a:xfrm>
        </p:spPr>
        <p:txBody>
          <a:bodyPr>
            <a:normAutofit fontScale="90000"/>
          </a:bodyPr>
          <a:lstStyle/>
          <a:p>
            <a:r>
              <a:rPr lang="en-US" dirty="0">
                <a:solidFill>
                  <a:schemeClr val="tx1"/>
                </a:solidFill>
              </a:rPr>
              <a:t>STATISTICAL ANALYSIS:  ALTITUDE vs. FLIGHT RESPONSE</a:t>
            </a:r>
            <a:br>
              <a:rPr lang="en-US" dirty="0">
                <a:solidFill>
                  <a:schemeClr val="tx1"/>
                </a:solidFill>
              </a:rPr>
            </a:br>
            <a:r>
              <a:rPr lang="en-US" dirty="0">
                <a:solidFill>
                  <a:schemeClr val="tx1"/>
                </a:solidFill>
              </a:rPr>
              <a:t>Check logistic regression assumptions</a:t>
            </a:r>
          </a:p>
        </p:txBody>
      </p:sp>
      <p:sp>
        <p:nvSpPr>
          <p:cNvPr id="2" name="TextBox 1">
            <a:extLst>
              <a:ext uri="{FF2B5EF4-FFF2-40B4-BE49-F238E27FC236}">
                <a16:creationId xmlns:a16="http://schemas.microsoft.com/office/drawing/2014/main" id="{FC048A06-46F1-3B5E-A1B2-16178B3F20DB}"/>
              </a:ext>
            </a:extLst>
          </p:cNvPr>
          <p:cNvSpPr txBox="1"/>
          <p:nvPr/>
        </p:nvSpPr>
        <p:spPr>
          <a:xfrm>
            <a:off x="457200" y="1748400"/>
            <a:ext cx="11117943" cy="3539430"/>
          </a:xfrm>
          <a:prstGeom prst="rect">
            <a:avLst/>
          </a:prstGeom>
          <a:noFill/>
        </p:spPr>
        <p:txBody>
          <a:bodyPr wrap="square" rtlCol="0">
            <a:spAutoFit/>
          </a:bodyPr>
          <a:lstStyle/>
          <a:p>
            <a:r>
              <a:rPr lang="en-US" sz="2800" dirty="0">
                <a:solidFill>
                  <a:schemeClr val="accent1">
                    <a:lumMod val="75000"/>
                  </a:schemeClr>
                </a:solidFill>
              </a:rPr>
              <a:t>Binary Outcome: </a:t>
            </a:r>
            <a:r>
              <a:rPr lang="en-US" sz="2000" dirty="0"/>
              <a:t>The dependent variable is binary (1 = flight response, 0 = no flight response) </a:t>
            </a:r>
            <a:endParaRPr lang="en-US" sz="2000" dirty="0">
              <a:solidFill>
                <a:schemeClr val="accent1">
                  <a:lumMod val="75000"/>
                </a:schemeClr>
              </a:solidFill>
            </a:endParaRPr>
          </a:p>
          <a:p>
            <a:endParaRPr lang="en-US" sz="2400" dirty="0">
              <a:solidFill>
                <a:schemeClr val="accent1">
                  <a:lumMod val="75000"/>
                </a:schemeClr>
              </a:solidFill>
            </a:endParaRPr>
          </a:p>
          <a:p>
            <a:r>
              <a:rPr lang="en-US" sz="2800" dirty="0">
                <a:solidFill>
                  <a:schemeClr val="accent1">
                    <a:lumMod val="75000"/>
                  </a:schemeClr>
                </a:solidFill>
              </a:rPr>
              <a:t>Independence: </a:t>
            </a:r>
            <a:r>
              <a:rPr lang="en-US" sz="2000" dirty="0"/>
              <a:t>Based on the dataset description, each observation is independent.</a:t>
            </a:r>
            <a:endParaRPr lang="en-US" sz="2000" dirty="0">
              <a:solidFill>
                <a:schemeClr val="accent1">
                  <a:lumMod val="75000"/>
                </a:schemeClr>
              </a:solidFill>
            </a:endParaRPr>
          </a:p>
          <a:p>
            <a:endParaRPr lang="en-US" sz="2400" dirty="0">
              <a:solidFill>
                <a:schemeClr val="accent1">
                  <a:lumMod val="75000"/>
                </a:schemeClr>
              </a:solidFill>
            </a:endParaRPr>
          </a:p>
          <a:p>
            <a:r>
              <a:rPr lang="en-US" sz="2800" dirty="0">
                <a:solidFill>
                  <a:schemeClr val="accent1">
                    <a:lumMod val="75000"/>
                  </a:schemeClr>
                </a:solidFill>
              </a:rPr>
              <a:t>No extreme outliers: </a:t>
            </a:r>
            <a:r>
              <a:rPr lang="en-US" sz="2000" dirty="0"/>
              <a:t>Helicopters were required to fly at one of 9 prescribed altitudes; therefore, there were no extreme outliers in the altitude observations. </a:t>
            </a:r>
            <a:endParaRPr lang="en-US" sz="2000" dirty="0">
              <a:solidFill>
                <a:schemeClr val="accent1">
                  <a:lumMod val="75000"/>
                </a:schemeClr>
              </a:solidFill>
            </a:endParaRPr>
          </a:p>
          <a:p>
            <a:endParaRPr lang="en-US" sz="2400" dirty="0">
              <a:solidFill>
                <a:schemeClr val="accent1">
                  <a:lumMod val="75000"/>
                </a:schemeClr>
              </a:solidFill>
            </a:endParaRPr>
          </a:p>
          <a:p>
            <a:r>
              <a:rPr lang="en-US" sz="2800" dirty="0">
                <a:solidFill>
                  <a:schemeClr val="accent1">
                    <a:lumMod val="75000"/>
                  </a:schemeClr>
                </a:solidFill>
              </a:rPr>
              <a:t>Large sample size: </a:t>
            </a:r>
            <a:r>
              <a:rPr lang="en-US" sz="2000" dirty="0"/>
              <a:t>Sample sizes seem to be sufficiently large in each category, although the categories are unbalanced. </a:t>
            </a:r>
            <a:endParaRPr lang="en-US" sz="2000" dirty="0">
              <a:solidFill>
                <a:schemeClr val="accent1">
                  <a:lumMod val="75000"/>
                </a:schemeClr>
              </a:solidFill>
            </a:endParaRPr>
          </a:p>
        </p:txBody>
      </p:sp>
      <p:pic>
        <p:nvPicPr>
          <p:cNvPr id="3" name="Picture 2" descr="A screenshot of a computer&#10;&#10;AI-generated content may be incorrect.">
            <a:extLst>
              <a:ext uri="{FF2B5EF4-FFF2-40B4-BE49-F238E27FC236}">
                <a16:creationId xmlns:a16="http://schemas.microsoft.com/office/drawing/2014/main" id="{591D3CC3-06CB-37EA-ED17-FBA6E1686AFA}"/>
              </a:ext>
            </a:extLst>
          </p:cNvPr>
          <p:cNvPicPr>
            <a:picLocks noChangeAspect="1"/>
          </p:cNvPicPr>
          <p:nvPr/>
        </p:nvPicPr>
        <p:blipFill>
          <a:blip r:embed="rId5"/>
          <a:stretch>
            <a:fillRect/>
          </a:stretch>
        </p:blipFill>
        <p:spPr>
          <a:xfrm>
            <a:off x="3679152" y="5056956"/>
            <a:ext cx="4674037" cy="1411031"/>
          </a:xfrm>
          <a:prstGeom prst="rect">
            <a:avLst/>
          </a:prstGeom>
          <a:ln>
            <a:solidFill>
              <a:schemeClr val="tx1"/>
            </a:solidFill>
          </a:ln>
        </p:spPr>
      </p:pic>
      <p:pic>
        <p:nvPicPr>
          <p:cNvPr id="5" name="Audio 4">
            <a:hlinkClick r:id="" action="ppaction://media"/>
            <a:extLst>
              <a:ext uri="{FF2B5EF4-FFF2-40B4-BE49-F238E27FC236}">
                <a16:creationId xmlns:a16="http://schemas.microsoft.com/office/drawing/2014/main" id="{D1114F6C-CA2F-3214-0644-292281984028}"/>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65037827"/>
      </p:ext>
    </p:extLst>
  </p:cSld>
  <p:clrMapOvr>
    <a:masterClrMapping/>
  </p:clrMapOvr>
  <mc:AlternateContent xmlns:mc="http://schemas.openxmlformats.org/markup-compatibility/2006">
    <mc:Choice xmlns:p14="http://schemas.microsoft.com/office/powerpoint/2010/main" Requires="p14">
      <p:transition spd="slow" p14:dur="2000" advTm="14844"/>
    </mc:Choice>
    <mc:Fallback>
      <p:transition spd="slow" advTm="148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36AC43-F9D4-39E0-9EAB-40884C5A8019}"/>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997F9651-06C3-7131-6303-1322898BC2ED}"/>
              </a:ext>
            </a:extLst>
          </p:cNvPr>
          <p:cNvSpPr>
            <a:spLocks noGrp="1"/>
          </p:cNvSpPr>
          <p:nvPr>
            <p:ph type="title"/>
          </p:nvPr>
        </p:nvSpPr>
        <p:spPr>
          <a:xfrm>
            <a:off x="431800" y="560503"/>
            <a:ext cx="11267440" cy="600891"/>
          </a:xfrm>
        </p:spPr>
        <p:txBody>
          <a:bodyPr/>
          <a:lstStyle/>
          <a:p>
            <a:r>
              <a:rPr lang="en-US" dirty="0"/>
              <a:t>Lateral Category vs. FLIGHT RESPONSE</a:t>
            </a:r>
          </a:p>
        </p:txBody>
      </p:sp>
      <p:pic>
        <p:nvPicPr>
          <p:cNvPr id="5" name="Picture 4" descr="A graph showing flight response by lateral category&#10;&#10;AI-generated content may be incorrect.">
            <a:extLst>
              <a:ext uri="{FF2B5EF4-FFF2-40B4-BE49-F238E27FC236}">
                <a16:creationId xmlns:a16="http://schemas.microsoft.com/office/drawing/2014/main" id="{4031220C-7A32-605A-2ABC-5ADEBC5D258F}"/>
              </a:ext>
            </a:extLst>
          </p:cNvPr>
          <p:cNvPicPr>
            <a:picLocks noChangeAspect="1"/>
          </p:cNvPicPr>
          <p:nvPr/>
        </p:nvPicPr>
        <p:blipFill>
          <a:blip r:embed="rId5"/>
          <a:stretch>
            <a:fillRect/>
          </a:stretch>
        </p:blipFill>
        <p:spPr>
          <a:xfrm>
            <a:off x="315687" y="1814286"/>
            <a:ext cx="5594646" cy="3419953"/>
          </a:xfrm>
          <a:prstGeom prst="rect">
            <a:avLst/>
          </a:prstGeom>
          <a:ln>
            <a:solidFill>
              <a:schemeClr val="tx1"/>
            </a:solidFill>
          </a:ln>
        </p:spPr>
      </p:pic>
      <p:pic>
        <p:nvPicPr>
          <p:cNvPr id="7" name="Picture 6" descr="A graph with different colored squares&#10;&#10;AI-generated content may be incorrect.">
            <a:extLst>
              <a:ext uri="{FF2B5EF4-FFF2-40B4-BE49-F238E27FC236}">
                <a16:creationId xmlns:a16="http://schemas.microsoft.com/office/drawing/2014/main" id="{9623E1C5-DD32-413F-7007-CF253FED0FFD}"/>
              </a:ext>
            </a:extLst>
          </p:cNvPr>
          <p:cNvPicPr>
            <a:picLocks noChangeAspect="1"/>
          </p:cNvPicPr>
          <p:nvPr/>
        </p:nvPicPr>
        <p:blipFill>
          <a:blip r:embed="rId6"/>
          <a:stretch>
            <a:fillRect/>
          </a:stretch>
        </p:blipFill>
        <p:spPr>
          <a:xfrm>
            <a:off x="6096000" y="1814286"/>
            <a:ext cx="5647709" cy="3419953"/>
          </a:xfrm>
          <a:prstGeom prst="rect">
            <a:avLst/>
          </a:prstGeom>
          <a:ln>
            <a:solidFill>
              <a:schemeClr val="tx1"/>
            </a:solidFill>
          </a:ln>
        </p:spPr>
      </p:pic>
      <p:pic>
        <p:nvPicPr>
          <p:cNvPr id="14" name="Audio 13">
            <a:hlinkClick r:id="" action="ppaction://media"/>
            <a:extLst>
              <a:ext uri="{FF2B5EF4-FFF2-40B4-BE49-F238E27FC236}">
                <a16:creationId xmlns:a16="http://schemas.microsoft.com/office/drawing/2014/main" id="{34FBC596-B174-732F-0649-7254C459755B}"/>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92215048"/>
      </p:ext>
    </p:extLst>
  </p:cSld>
  <p:clrMapOvr>
    <a:masterClrMapping/>
  </p:clrMapOvr>
  <mc:AlternateContent xmlns:mc="http://schemas.openxmlformats.org/markup-compatibility/2006">
    <mc:Choice xmlns:p14="http://schemas.microsoft.com/office/powerpoint/2010/main" Requires="p14">
      <p:transition spd="slow" p14:dur="2000" advTm="46445"/>
    </mc:Choice>
    <mc:Fallback>
      <p:transition spd="slow" advTm="464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562079B-C893-8F4F-DEBF-3656F3B5D82F}"/>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43C95D42-71B3-85F3-102B-40997810B43C}"/>
              </a:ext>
            </a:extLst>
          </p:cNvPr>
          <p:cNvSpPr>
            <a:spLocks noGrp="1"/>
          </p:cNvSpPr>
          <p:nvPr>
            <p:ph type="title"/>
          </p:nvPr>
        </p:nvSpPr>
        <p:spPr>
          <a:xfrm>
            <a:off x="457200" y="762308"/>
            <a:ext cx="9893342" cy="600891"/>
          </a:xfrm>
        </p:spPr>
        <p:txBody>
          <a:bodyPr>
            <a:normAutofit fontScale="90000"/>
          </a:bodyPr>
          <a:lstStyle/>
          <a:p>
            <a:r>
              <a:rPr lang="en-US" dirty="0">
                <a:solidFill>
                  <a:schemeClr val="tx1"/>
                </a:solidFill>
              </a:rPr>
              <a:t>STATISTICAL ANALYSIS:  Lateral Distance vs. FLIGHT RESPONSE</a:t>
            </a:r>
          </a:p>
        </p:txBody>
      </p:sp>
      <p:sp>
        <p:nvSpPr>
          <p:cNvPr id="9" name="TextBox 8">
            <a:extLst>
              <a:ext uri="{FF2B5EF4-FFF2-40B4-BE49-F238E27FC236}">
                <a16:creationId xmlns:a16="http://schemas.microsoft.com/office/drawing/2014/main" id="{05D063A5-2933-0713-BC83-F1DBC5DE85DB}"/>
              </a:ext>
            </a:extLst>
          </p:cNvPr>
          <p:cNvSpPr txBox="1"/>
          <p:nvPr/>
        </p:nvSpPr>
        <p:spPr>
          <a:xfrm>
            <a:off x="457200" y="1502680"/>
            <a:ext cx="11197771" cy="5139869"/>
          </a:xfrm>
          <a:prstGeom prst="rect">
            <a:avLst/>
          </a:prstGeom>
          <a:noFill/>
        </p:spPr>
        <p:txBody>
          <a:bodyPr wrap="square" lIns="91440" tIns="45720" rIns="91440" bIns="45720" rtlCol="0" anchor="t">
            <a:spAutoFit/>
          </a:bodyPr>
          <a:lstStyle/>
          <a:p>
            <a:r>
              <a:rPr lang="en-US" sz="2400" dirty="0">
                <a:solidFill>
                  <a:schemeClr val="accent1">
                    <a:lumMod val="75000"/>
                  </a:schemeClr>
                </a:solidFill>
              </a:rPr>
              <a:t>T-Test: </a:t>
            </a:r>
            <a:r>
              <a:rPr lang="en-US" sz="1600" dirty="0"/>
              <a:t>We used a T-Test to determine whether the mean lateral distance differed significantly between flocks that had a flight response and flocks that did not have a flight response. </a:t>
            </a:r>
            <a:endParaRPr lang="en-US" sz="1200" dirty="0"/>
          </a:p>
          <a:p>
            <a:endParaRPr lang="en-US" sz="1200" dirty="0">
              <a:solidFill>
                <a:schemeClr val="accent1">
                  <a:lumMod val="75000"/>
                </a:schemeClr>
              </a:solidFill>
            </a:endParaRPr>
          </a:p>
          <a:p>
            <a:r>
              <a:rPr lang="en-US" sz="2400" dirty="0">
                <a:solidFill>
                  <a:schemeClr val="accent1">
                    <a:lumMod val="75000"/>
                  </a:schemeClr>
                </a:solidFill>
              </a:rPr>
              <a:t>H</a:t>
            </a:r>
            <a:r>
              <a:rPr lang="en-US" sz="2400" baseline="-25000" dirty="0">
                <a:solidFill>
                  <a:schemeClr val="accent1">
                    <a:lumMod val="75000"/>
                  </a:schemeClr>
                </a:solidFill>
              </a:rPr>
              <a:t>0</a:t>
            </a:r>
            <a:r>
              <a:rPr lang="en-US" sz="2400" dirty="0">
                <a:solidFill>
                  <a:schemeClr val="accent1">
                    <a:lumMod val="75000"/>
                  </a:schemeClr>
                </a:solidFill>
              </a:rPr>
              <a:t>: </a:t>
            </a:r>
            <a:r>
              <a:rPr lang="en-US" sz="1600" dirty="0"/>
              <a:t>The mean lateral distance is equal for flocks that had a flight response and flocks that did not have a flight response.</a:t>
            </a:r>
            <a:endParaRPr lang="en-US" sz="2400" dirty="0">
              <a:solidFill>
                <a:schemeClr val="accent1">
                  <a:lumMod val="75000"/>
                </a:schemeClr>
              </a:solidFill>
            </a:endParaRPr>
          </a:p>
          <a:p>
            <a:r>
              <a:rPr lang="en-US" sz="2400" dirty="0">
                <a:solidFill>
                  <a:schemeClr val="accent1">
                    <a:lumMod val="75000"/>
                  </a:schemeClr>
                </a:solidFill>
              </a:rPr>
              <a:t>H</a:t>
            </a:r>
            <a:r>
              <a:rPr lang="en-US" sz="2400" baseline="-25000" dirty="0">
                <a:solidFill>
                  <a:schemeClr val="accent1">
                    <a:lumMod val="75000"/>
                  </a:schemeClr>
                </a:solidFill>
              </a:rPr>
              <a:t>A</a:t>
            </a:r>
            <a:r>
              <a:rPr lang="en-US" sz="2400" dirty="0">
                <a:solidFill>
                  <a:schemeClr val="accent1">
                    <a:lumMod val="75000"/>
                  </a:schemeClr>
                </a:solidFill>
              </a:rPr>
              <a:t>: </a:t>
            </a:r>
            <a:r>
              <a:rPr lang="en-US" sz="1600" dirty="0"/>
              <a:t>The mean lateral distance is different for flocks that had a flight response and flocks that did not have a flight response. </a:t>
            </a:r>
            <a:endParaRPr lang="en-US" sz="1200" baseline="-25000" dirty="0">
              <a:solidFill>
                <a:schemeClr val="accent1">
                  <a:lumMod val="75000"/>
                </a:schemeClr>
              </a:solidFill>
            </a:endParaRPr>
          </a:p>
          <a:p>
            <a:endParaRPr lang="en-US" sz="1200" dirty="0">
              <a:solidFill>
                <a:schemeClr val="accent1">
                  <a:lumMod val="75000"/>
                </a:schemeClr>
              </a:solidFill>
            </a:endParaRPr>
          </a:p>
          <a:p>
            <a:r>
              <a:rPr lang="en-US" sz="2400" dirty="0">
                <a:solidFill>
                  <a:schemeClr val="accent1">
                    <a:lumMod val="75000"/>
                  </a:schemeClr>
                </a:solidFill>
              </a:rPr>
              <a:t>Output: </a:t>
            </a: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br>
              <a:rPr lang="en-US" sz="1200" dirty="0">
                <a:solidFill>
                  <a:schemeClr val="accent1">
                    <a:lumMod val="75000"/>
                  </a:schemeClr>
                </a:solidFill>
              </a:rPr>
            </a:br>
            <a:br>
              <a:rPr lang="en-US" sz="1200" dirty="0">
                <a:solidFill>
                  <a:schemeClr val="accent1">
                    <a:lumMod val="75000"/>
                  </a:schemeClr>
                </a:solidFill>
              </a:rPr>
            </a:br>
            <a:r>
              <a:rPr lang="en-US" sz="2400" dirty="0">
                <a:solidFill>
                  <a:schemeClr val="accent1">
                    <a:lumMod val="75000"/>
                  </a:schemeClr>
                </a:solidFill>
              </a:rPr>
              <a:t>Interpretation:  </a:t>
            </a:r>
            <a:r>
              <a:rPr lang="en-US" sz="1600" dirty="0"/>
              <a:t>The p-value is less than 0.05, so we reject the null hypothesis at the 5% significance level. We conclude that there is significant evidence that the mean lateral distance is significantly different in flocks that had a flight response and flocks that did not have a flight response. The mean lateral distance is greater in flocks without a flight response (about 1,900 meters) compared to flocks with a flight response (about 500 meters) </a:t>
            </a:r>
          </a:p>
        </p:txBody>
      </p:sp>
      <p:pic>
        <p:nvPicPr>
          <p:cNvPr id="5" name="Picture 4" descr="A black text on a white background&#10;&#10;AI-generated content may be incorrect.">
            <a:extLst>
              <a:ext uri="{FF2B5EF4-FFF2-40B4-BE49-F238E27FC236}">
                <a16:creationId xmlns:a16="http://schemas.microsoft.com/office/drawing/2014/main" id="{1B25C2EC-7530-EA59-E96C-F68223916E90}"/>
              </a:ext>
            </a:extLst>
          </p:cNvPr>
          <p:cNvPicPr>
            <a:picLocks noChangeAspect="1"/>
          </p:cNvPicPr>
          <p:nvPr/>
        </p:nvPicPr>
        <p:blipFill>
          <a:blip r:embed="rId5"/>
          <a:stretch>
            <a:fillRect/>
          </a:stretch>
        </p:blipFill>
        <p:spPr>
          <a:xfrm>
            <a:off x="1847852" y="3270203"/>
            <a:ext cx="9138478" cy="2085117"/>
          </a:xfrm>
          <a:prstGeom prst="rect">
            <a:avLst/>
          </a:prstGeom>
          <a:ln>
            <a:solidFill>
              <a:schemeClr val="tx1"/>
            </a:solidFill>
          </a:ln>
        </p:spPr>
      </p:pic>
      <p:sp>
        <p:nvSpPr>
          <p:cNvPr id="4" name="Oval 3">
            <a:extLst>
              <a:ext uri="{FF2B5EF4-FFF2-40B4-BE49-F238E27FC236}">
                <a16:creationId xmlns:a16="http://schemas.microsoft.com/office/drawing/2014/main" id="{DB1015C4-46BA-B167-DFBA-80FDB4074204}"/>
              </a:ext>
            </a:extLst>
          </p:cNvPr>
          <p:cNvSpPr/>
          <p:nvPr/>
        </p:nvSpPr>
        <p:spPr>
          <a:xfrm>
            <a:off x="4154713" y="3874922"/>
            <a:ext cx="1901372" cy="333828"/>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Audio 11">
            <a:hlinkClick r:id="" action="ppaction://media"/>
            <a:extLst>
              <a:ext uri="{FF2B5EF4-FFF2-40B4-BE49-F238E27FC236}">
                <a16:creationId xmlns:a16="http://schemas.microsoft.com/office/drawing/2014/main" id="{BC62F20F-7DFA-9700-E260-182E5D7FD4E5}"/>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89429434"/>
      </p:ext>
    </p:extLst>
  </p:cSld>
  <p:clrMapOvr>
    <a:masterClrMapping/>
  </p:clrMapOvr>
  <mc:AlternateContent xmlns:mc="http://schemas.openxmlformats.org/markup-compatibility/2006">
    <mc:Choice xmlns:p14="http://schemas.microsoft.com/office/powerpoint/2010/main" Requires="p14">
      <p:transition spd="slow" p14:dur="2000" advTm="37910"/>
    </mc:Choice>
    <mc:Fallback>
      <p:transition spd="slow" advTm="37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38FD6C-29FA-9C5D-A902-1F0C0F26C142}"/>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C71A8D75-BB42-4512-AE2A-75A33E73B871}"/>
              </a:ext>
            </a:extLst>
          </p:cNvPr>
          <p:cNvSpPr>
            <a:spLocks noGrp="1"/>
          </p:cNvSpPr>
          <p:nvPr>
            <p:ph type="title"/>
          </p:nvPr>
        </p:nvSpPr>
        <p:spPr>
          <a:xfrm>
            <a:off x="457200" y="980023"/>
            <a:ext cx="10787063" cy="600891"/>
          </a:xfrm>
        </p:spPr>
        <p:txBody>
          <a:bodyPr>
            <a:normAutofit fontScale="90000"/>
          </a:bodyPr>
          <a:lstStyle/>
          <a:p>
            <a:r>
              <a:rPr lang="en-US" dirty="0">
                <a:solidFill>
                  <a:schemeClr val="tx1"/>
                </a:solidFill>
              </a:rPr>
              <a:t>STATISTICAL ANALYSIS:  Lateral Distance vs. FLIGHT RESPONSE</a:t>
            </a:r>
            <a:br>
              <a:rPr lang="en-US" dirty="0">
                <a:solidFill>
                  <a:schemeClr val="tx1"/>
                </a:solidFill>
              </a:rPr>
            </a:br>
            <a:r>
              <a:rPr lang="en-US" dirty="0">
                <a:solidFill>
                  <a:schemeClr val="tx1"/>
                </a:solidFill>
              </a:rPr>
              <a:t>Check T-Test assumptions</a:t>
            </a:r>
          </a:p>
        </p:txBody>
      </p:sp>
      <p:sp>
        <p:nvSpPr>
          <p:cNvPr id="2" name="TextBox 1">
            <a:extLst>
              <a:ext uri="{FF2B5EF4-FFF2-40B4-BE49-F238E27FC236}">
                <a16:creationId xmlns:a16="http://schemas.microsoft.com/office/drawing/2014/main" id="{7366A4CC-DDE4-9326-39F4-5DE9B5D15351}"/>
              </a:ext>
            </a:extLst>
          </p:cNvPr>
          <p:cNvSpPr txBox="1"/>
          <p:nvPr/>
        </p:nvSpPr>
        <p:spPr>
          <a:xfrm>
            <a:off x="457200" y="1799771"/>
            <a:ext cx="4332514" cy="4708981"/>
          </a:xfrm>
          <a:prstGeom prst="rect">
            <a:avLst/>
          </a:prstGeom>
          <a:noFill/>
        </p:spPr>
        <p:txBody>
          <a:bodyPr wrap="square" rtlCol="0">
            <a:spAutoFit/>
          </a:bodyPr>
          <a:lstStyle/>
          <a:p>
            <a:r>
              <a:rPr lang="en-US" sz="2400" dirty="0">
                <a:solidFill>
                  <a:schemeClr val="accent1">
                    <a:lumMod val="75000"/>
                  </a:schemeClr>
                </a:solidFill>
              </a:rPr>
              <a:t>Continuous: </a:t>
            </a:r>
            <a:r>
              <a:rPr lang="en-US" sz="2000" dirty="0"/>
              <a:t>We used the continuous lateral distances provided in the dataset, rather than the lateral distance categories. </a:t>
            </a:r>
          </a:p>
          <a:p>
            <a:br>
              <a:rPr lang="en-US" sz="2400" dirty="0">
                <a:solidFill>
                  <a:schemeClr val="accent1">
                    <a:lumMod val="75000"/>
                  </a:schemeClr>
                </a:solidFill>
              </a:rPr>
            </a:br>
            <a:r>
              <a:rPr lang="en-US" sz="2400" dirty="0">
                <a:solidFill>
                  <a:schemeClr val="accent1">
                    <a:lumMod val="75000"/>
                  </a:schemeClr>
                </a:solidFill>
              </a:rPr>
              <a:t>Independence: </a:t>
            </a:r>
            <a:r>
              <a:rPr lang="en-US" sz="2000" dirty="0"/>
              <a:t>Based on the dataset description, each observation is independent.</a:t>
            </a:r>
            <a:endParaRPr lang="en-US" sz="2000" dirty="0">
              <a:solidFill>
                <a:schemeClr val="accent1">
                  <a:lumMod val="75000"/>
                </a:schemeClr>
              </a:solidFill>
            </a:endParaRPr>
          </a:p>
          <a:p>
            <a:br>
              <a:rPr lang="en-US" sz="2400" dirty="0">
                <a:solidFill>
                  <a:schemeClr val="accent1">
                    <a:lumMod val="75000"/>
                  </a:schemeClr>
                </a:solidFill>
              </a:rPr>
            </a:br>
            <a:r>
              <a:rPr lang="en-US" sz="2400" dirty="0">
                <a:solidFill>
                  <a:schemeClr val="accent1">
                    <a:lumMod val="75000"/>
                  </a:schemeClr>
                </a:solidFill>
              </a:rPr>
              <a:t>Approximately Normal: </a:t>
            </a:r>
            <a:r>
              <a:rPr lang="en-US" sz="2000" dirty="0"/>
              <a:t>The QQ Plot shows some evidence of non-normality. However, Welch’s T-Test is robust to non-normality with larger sample sizes. </a:t>
            </a:r>
          </a:p>
        </p:txBody>
      </p:sp>
      <p:pic>
        <p:nvPicPr>
          <p:cNvPr id="4" name="Picture 3" descr="A graph of a normal q-q plot&#10;&#10;AI-generated content may be incorrect.">
            <a:extLst>
              <a:ext uri="{FF2B5EF4-FFF2-40B4-BE49-F238E27FC236}">
                <a16:creationId xmlns:a16="http://schemas.microsoft.com/office/drawing/2014/main" id="{AC5C1D89-C10D-B928-E190-A3502B6A925C}"/>
              </a:ext>
            </a:extLst>
          </p:cNvPr>
          <p:cNvPicPr>
            <a:picLocks noChangeAspect="1"/>
          </p:cNvPicPr>
          <p:nvPr/>
        </p:nvPicPr>
        <p:blipFill>
          <a:blip r:embed="rId5"/>
          <a:stretch>
            <a:fillRect/>
          </a:stretch>
        </p:blipFill>
        <p:spPr>
          <a:xfrm>
            <a:off x="5332137" y="1901371"/>
            <a:ext cx="6188103" cy="3788229"/>
          </a:xfrm>
          <a:prstGeom prst="rect">
            <a:avLst/>
          </a:prstGeom>
          <a:ln>
            <a:solidFill>
              <a:schemeClr val="tx1"/>
            </a:solidFill>
          </a:ln>
        </p:spPr>
      </p:pic>
      <p:pic>
        <p:nvPicPr>
          <p:cNvPr id="6" name="Audio 5">
            <a:hlinkClick r:id="" action="ppaction://media"/>
            <a:extLst>
              <a:ext uri="{FF2B5EF4-FFF2-40B4-BE49-F238E27FC236}">
                <a16:creationId xmlns:a16="http://schemas.microsoft.com/office/drawing/2014/main" id="{2614976E-58CE-86D1-9CE8-EB68BE11D0C2}"/>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904259720"/>
      </p:ext>
    </p:extLst>
  </p:cSld>
  <p:clrMapOvr>
    <a:masterClrMapping/>
  </p:clrMapOvr>
  <mc:AlternateContent xmlns:mc="http://schemas.openxmlformats.org/markup-compatibility/2006">
    <mc:Choice xmlns:p14="http://schemas.microsoft.com/office/powerpoint/2010/main" Requires="p14">
      <p:transition spd="slow" p14:dur="2000" advTm="20499"/>
    </mc:Choice>
    <mc:Fallback>
      <p:transition spd="slow" advTm="204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49B0404-E5BB-1128-FC8E-681D5BC7088A}"/>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9C2CCCBD-CEC4-2E9B-71DA-53F01C0D2B47}"/>
              </a:ext>
            </a:extLst>
          </p:cNvPr>
          <p:cNvSpPr>
            <a:spLocks noGrp="1"/>
          </p:cNvSpPr>
          <p:nvPr>
            <p:ph type="title"/>
          </p:nvPr>
        </p:nvSpPr>
        <p:spPr>
          <a:xfrm>
            <a:off x="431800" y="560503"/>
            <a:ext cx="11267440" cy="600891"/>
          </a:xfrm>
        </p:spPr>
        <p:txBody>
          <a:bodyPr/>
          <a:lstStyle/>
          <a:p>
            <a:r>
              <a:rPr lang="en-US" dirty="0"/>
              <a:t>Statistical Analysis: Lateral Category vs. FLIGHT RESPONSE</a:t>
            </a:r>
          </a:p>
        </p:txBody>
      </p:sp>
    </p:spTree>
    <p:extLst>
      <p:ext uri="{BB962C8B-B14F-4D97-AF65-F5344CB8AC3E}">
        <p14:creationId xmlns:p14="http://schemas.microsoft.com/office/powerpoint/2010/main" val="17070500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1A9AF3-1075-A783-C51C-BF65F74C8CFB}"/>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BA992E13-17F4-2FEE-AED7-02B2BF39E209}"/>
              </a:ext>
            </a:extLst>
          </p:cNvPr>
          <p:cNvSpPr>
            <a:spLocks noGrp="1"/>
          </p:cNvSpPr>
          <p:nvPr>
            <p:ph type="title"/>
          </p:nvPr>
        </p:nvSpPr>
        <p:spPr>
          <a:xfrm>
            <a:off x="457200" y="980023"/>
            <a:ext cx="10559143" cy="600891"/>
          </a:xfrm>
        </p:spPr>
        <p:txBody>
          <a:bodyPr>
            <a:normAutofit fontScale="90000"/>
          </a:bodyPr>
          <a:lstStyle/>
          <a:p>
            <a:r>
              <a:rPr lang="en-US" dirty="0">
                <a:solidFill>
                  <a:schemeClr val="tx1"/>
                </a:solidFill>
              </a:rPr>
              <a:t>STATISTICAL ANALYSIS:  Lateral Category vs. FLIGHT RESPONSE</a:t>
            </a:r>
            <a:br>
              <a:rPr lang="en-US" dirty="0">
                <a:solidFill>
                  <a:schemeClr val="tx1"/>
                </a:solidFill>
              </a:rPr>
            </a:br>
            <a:endParaRPr lang="en-US" dirty="0">
              <a:solidFill>
                <a:schemeClr val="tx1"/>
              </a:solidFill>
            </a:endParaRPr>
          </a:p>
        </p:txBody>
      </p:sp>
    </p:spTree>
    <p:extLst>
      <p:ext uri="{BB962C8B-B14F-4D97-AF65-F5344CB8AC3E}">
        <p14:creationId xmlns:p14="http://schemas.microsoft.com/office/powerpoint/2010/main" val="385832938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D1D5917-6BE1-40CB-8E35-035369CFAAFC}"/>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87C140C2-FD59-A3AB-CEA7-3C3A4CA8AE26}"/>
              </a:ext>
            </a:extLst>
          </p:cNvPr>
          <p:cNvSpPr>
            <a:spLocks noGrp="1"/>
          </p:cNvSpPr>
          <p:nvPr>
            <p:ph type="title"/>
          </p:nvPr>
        </p:nvSpPr>
        <p:spPr>
          <a:xfrm>
            <a:off x="457200" y="747794"/>
            <a:ext cx="10559143" cy="600891"/>
          </a:xfrm>
        </p:spPr>
        <p:txBody>
          <a:bodyPr>
            <a:normAutofit/>
          </a:bodyPr>
          <a:lstStyle/>
          <a:p>
            <a:r>
              <a:rPr lang="en-US" dirty="0">
                <a:solidFill>
                  <a:schemeClr val="tx1"/>
                </a:solidFill>
              </a:rPr>
              <a:t>STATISTICAL ANALYSIS:  Interaction Plot</a:t>
            </a:r>
          </a:p>
        </p:txBody>
      </p:sp>
      <p:pic>
        <p:nvPicPr>
          <p:cNvPr id="3" name="Picture 2" descr="A graph of flight status&#10;&#10;AI-generated content may be incorrect.">
            <a:extLst>
              <a:ext uri="{FF2B5EF4-FFF2-40B4-BE49-F238E27FC236}">
                <a16:creationId xmlns:a16="http://schemas.microsoft.com/office/drawing/2014/main" id="{6C612E9C-0F4E-F58A-B36C-019889EFBA47}"/>
              </a:ext>
            </a:extLst>
          </p:cNvPr>
          <p:cNvPicPr>
            <a:picLocks noChangeAspect="1"/>
          </p:cNvPicPr>
          <p:nvPr/>
        </p:nvPicPr>
        <p:blipFill>
          <a:blip r:embed="rId3"/>
          <a:stretch>
            <a:fillRect/>
          </a:stretch>
        </p:blipFill>
        <p:spPr>
          <a:xfrm>
            <a:off x="2026462" y="1513757"/>
            <a:ext cx="8139075" cy="5140467"/>
          </a:xfrm>
          <a:prstGeom prst="rect">
            <a:avLst/>
          </a:prstGeom>
        </p:spPr>
      </p:pic>
    </p:spTree>
    <p:extLst>
      <p:ext uri="{BB962C8B-B14F-4D97-AF65-F5344CB8AC3E}">
        <p14:creationId xmlns:p14="http://schemas.microsoft.com/office/powerpoint/2010/main" val="389496538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13323F-3FAB-99AD-88A3-A8B929EB9F54}"/>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6835FF4A-88F1-0979-FAB9-AB1E8B83698C}"/>
              </a:ext>
            </a:extLst>
          </p:cNvPr>
          <p:cNvSpPr>
            <a:spLocks noGrp="1"/>
          </p:cNvSpPr>
          <p:nvPr>
            <p:ph type="title"/>
          </p:nvPr>
        </p:nvSpPr>
        <p:spPr>
          <a:xfrm>
            <a:off x="321127" y="943669"/>
            <a:ext cx="11415487" cy="629919"/>
          </a:xfrm>
        </p:spPr>
        <p:txBody>
          <a:bodyPr>
            <a:normAutofit fontScale="90000"/>
          </a:bodyPr>
          <a:lstStyle/>
          <a:p>
            <a:r>
              <a:rPr lang="en-US" dirty="0">
                <a:solidFill>
                  <a:schemeClr val="tx1"/>
                </a:solidFill>
              </a:rPr>
              <a:t>STATISTICAL ANALYSIS:  FLIGHT RESPONSE + Altitude CATEGORY + LATERAL Category + INTERACTION </a:t>
            </a:r>
          </a:p>
        </p:txBody>
      </p:sp>
      <p:sp>
        <p:nvSpPr>
          <p:cNvPr id="3" name="TextBox 2">
            <a:extLst>
              <a:ext uri="{FF2B5EF4-FFF2-40B4-BE49-F238E27FC236}">
                <a16:creationId xmlns:a16="http://schemas.microsoft.com/office/drawing/2014/main" id="{14B16F0A-A608-C199-EA0A-47E19378818C}"/>
              </a:ext>
            </a:extLst>
          </p:cNvPr>
          <p:cNvSpPr txBox="1"/>
          <p:nvPr/>
        </p:nvSpPr>
        <p:spPr>
          <a:xfrm>
            <a:off x="388256" y="1687354"/>
            <a:ext cx="11281230" cy="5170646"/>
          </a:xfrm>
          <a:prstGeom prst="rect">
            <a:avLst/>
          </a:prstGeom>
          <a:noFill/>
        </p:spPr>
        <p:txBody>
          <a:bodyPr wrap="square">
            <a:spAutoFit/>
          </a:bodyPr>
          <a:lstStyle/>
          <a:p>
            <a:r>
              <a:rPr lang="en-US" sz="2400" dirty="0">
                <a:solidFill>
                  <a:schemeClr val="accent1">
                    <a:lumMod val="75000"/>
                  </a:schemeClr>
                </a:solidFill>
              </a:rPr>
              <a:t>Multiple Logistic Regression Model: </a:t>
            </a:r>
            <a:r>
              <a:rPr lang="en-US" sz="1600" dirty="0"/>
              <a:t>We used a multiple logistic regression model including the altitude category and lateral category as predictors. We used stepwise backward selection to select a model.</a:t>
            </a:r>
          </a:p>
          <a:p>
            <a:r>
              <a:rPr lang="en-US" sz="2400" dirty="0">
                <a:solidFill>
                  <a:schemeClr val="accent1">
                    <a:lumMod val="75000"/>
                  </a:schemeClr>
                </a:solidFill>
              </a:rPr>
              <a:t>H</a:t>
            </a:r>
            <a:r>
              <a:rPr lang="en-US" sz="2400" baseline="-25000" dirty="0">
                <a:solidFill>
                  <a:schemeClr val="accent1">
                    <a:lumMod val="75000"/>
                  </a:schemeClr>
                </a:solidFill>
              </a:rPr>
              <a:t>0</a:t>
            </a:r>
            <a:r>
              <a:rPr lang="en-US" sz="2400" dirty="0">
                <a:solidFill>
                  <a:schemeClr val="accent1">
                    <a:lumMod val="75000"/>
                  </a:schemeClr>
                </a:solidFill>
              </a:rPr>
              <a:t>:  </a:t>
            </a:r>
            <a:r>
              <a:rPr lang="en-US" sz="1600" dirty="0"/>
              <a:t>Neither altitude category, lateral category, or their interaction has an effect on flight. </a:t>
            </a:r>
            <a:br>
              <a:rPr lang="en-US" sz="1600" dirty="0"/>
            </a:br>
            <a:r>
              <a:rPr lang="en-US" sz="2400" dirty="0">
                <a:solidFill>
                  <a:schemeClr val="accent1">
                    <a:lumMod val="75000"/>
                  </a:schemeClr>
                </a:solidFill>
              </a:rPr>
              <a:t>H</a:t>
            </a:r>
            <a:r>
              <a:rPr lang="en-US" sz="2400" baseline="-25000" dirty="0">
                <a:solidFill>
                  <a:schemeClr val="accent1">
                    <a:lumMod val="75000"/>
                  </a:schemeClr>
                </a:solidFill>
              </a:rPr>
              <a:t>A</a:t>
            </a:r>
            <a:r>
              <a:rPr lang="en-US" sz="2400" dirty="0">
                <a:solidFill>
                  <a:schemeClr val="accent1">
                    <a:lumMod val="75000"/>
                  </a:schemeClr>
                </a:solidFill>
              </a:rPr>
              <a:t>: </a:t>
            </a:r>
            <a:r>
              <a:rPr lang="en-US" sz="1600" dirty="0"/>
              <a:t>At least one of the predictors or their interaction affects flight</a:t>
            </a:r>
            <a:r>
              <a:rPr lang="en-US" sz="1500" dirty="0"/>
              <a:t>. </a:t>
            </a:r>
            <a:endParaRPr lang="en-US" sz="1500" baseline="-25000" dirty="0"/>
          </a:p>
          <a:p>
            <a:r>
              <a:rPr lang="en-US" sz="2400" dirty="0">
                <a:solidFill>
                  <a:schemeClr val="accent1">
                    <a:lumMod val="75000"/>
                  </a:schemeClr>
                </a:solidFill>
              </a:rPr>
              <a:t>Output: </a:t>
            </a:r>
          </a:p>
          <a:p>
            <a:endParaRPr lang="en-US" sz="2800" dirty="0">
              <a:solidFill>
                <a:schemeClr val="accent1">
                  <a:lumMod val="75000"/>
                </a:schemeClr>
              </a:solidFill>
            </a:endParaRPr>
          </a:p>
          <a:p>
            <a:endParaRPr lang="en-US" sz="2800" dirty="0">
              <a:solidFill>
                <a:schemeClr val="accent1">
                  <a:lumMod val="75000"/>
                </a:schemeClr>
              </a:solidFill>
            </a:endParaRPr>
          </a:p>
          <a:p>
            <a:endParaRPr lang="en-US" sz="2800" dirty="0">
              <a:solidFill>
                <a:schemeClr val="accent1">
                  <a:lumMod val="75000"/>
                </a:schemeClr>
              </a:solidFill>
            </a:endParaRPr>
          </a:p>
          <a:p>
            <a:endParaRPr lang="en-US" sz="2800" dirty="0">
              <a:solidFill>
                <a:schemeClr val="accent1">
                  <a:lumMod val="75000"/>
                </a:schemeClr>
              </a:solidFill>
            </a:endParaRPr>
          </a:p>
          <a:p>
            <a:endParaRPr lang="en-US" sz="2800" dirty="0">
              <a:solidFill>
                <a:schemeClr val="accent1">
                  <a:lumMod val="75000"/>
                </a:schemeClr>
              </a:solidFill>
            </a:endParaRPr>
          </a:p>
          <a:p>
            <a:endParaRPr lang="en-US" sz="2800" dirty="0">
              <a:solidFill>
                <a:schemeClr val="accent1">
                  <a:lumMod val="75000"/>
                </a:schemeClr>
              </a:solidFill>
            </a:endParaRPr>
          </a:p>
          <a:p>
            <a:endParaRPr lang="en-US" sz="2800" dirty="0">
              <a:solidFill>
                <a:schemeClr val="accent1">
                  <a:lumMod val="75000"/>
                </a:schemeClr>
              </a:solidFill>
            </a:endParaRPr>
          </a:p>
          <a:p>
            <a:endParaRPr lang="en-US" sz="2200" dirty="0">
              <a:solidFill>
                <a:schemeClr val="accent1">
                  <a:lumMod val="75000"/>
                </a:schemeClr>
              </a:solidFill>
            </a:endParaRPr>
          </a:p>
        </p:txBody>
      </p:sp>
      <p:pic>
        <p:nvPicPr>
          <p:cNvPr id="4" name="Picture 3" descr="A screenshot of a computer&#10;&#10;AI-generated content may be incorrect.">
            <a:extLst>
              <a:ext uri="{FF2B5EF4-FFF2-40B4-BE49-F238E27FC236}">
                <a16:creationId xmlns:a16="http://schemas.microsoft.com/office/drawing/2014/main" id="{64DBF4DE-1F1E-CA0D-F269-54FD3232B486}"/>
              </a:ext>
            </a:extLst>
          </p:cNvPr>
          <p:cNvPicPr>
            <a:picLocks noChangeAspect="1"/>
          </p:cNvPicPr>
          <p:nvPr/>
        </p:nvPicPr>
        <p:blipFill>
          <a:blip r:embed="rId3"/>
          <a:stretch>
            <a:fillRect/>
          </a:stretch>
        </p:blipFill>
        <p:spPr>
          <a:xfrm>
            <a:off x="3085722" y="3209708"/>
            <a:ext cx="5925046" cy="3400642"/>
          </a:xfrm>
          <a:prstGeom prst="rect">
            <a:avLst/>
          </a:prstGeom>
          <a:ln>
            <a:solidFill>
              <a:schemeClr val="tx1"/>
            </a:solidFill>
          </a:ln>
        </p:spPr>
      </p:pic>
    </p:spTree>
    <p:extLst>
      <p:ext uri="{BB962C8B-B14F-4D97-AF65-F5344CB8AC3E}">
        <p14:creationId xmlns:p14="http://schemas.microsoft.com/office/powerpoint/2010/main" val="3007758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a:extLst>
              <a:ext uri="{FF2B5EF4-FFF2-40B4-BE49-F238E27FC236}">
                <a16:creationId xmlns:a16="http://schemas.microsoft.com/office/drawing/2014/main" id="{FB23E1E4-7CB2-923B-9D41-672CB85E05DA}"/>
              </a:ext>
            </a:extLst>
          </p:cNvPr>
          <p:cNvSpPr>
            <a:spLocks noGrp="1"/>
          </p:cNvSpPr>
          <p:nvPr>
            <p:ph type="title"/>
          </p:nvPr>
        </p:nvSpPr>
        <p:spPr>
          <a:xfrm>
            <a:off x="845457" y="1859424"/>
            <a:ext cx="2881086" cy="592816"/>
          </a:xfrm>
        </p:spPr>
        <p:txBody>
          <a:bodyPr/>
          <a:lstStyle/>
          <a:p>
            <a:r>
              <a:rPr lang="en-US" dirty="0"/>
              <a:t>Agenda	</a:t>
            </a:r>
          </a:p>
        </p:txBody>
      </p:sp>
      <p:sp>
        <p:nvSpPr>
          <p:cNvPr id="8" name="Content Placeholder 7">
            <a:extLst>
              <a:ext uri="{FF2B5EF4-FFF2-40B4-BE49-F238E27FC236}">
                <a16:creationId xmlns:a16="http://schemas.microsoft.com/office/drawing/2014/main" id="{1A667A9A-3428-68BE-D555-0DE1859FDF8A}"/>
              </a:ext>
            </a:extLst>
          </p:cNvPr>
          <p:cNvSpPr>
            <a:spLocks noGrp="1"/>
          </p:cNvSpPr>
          <p:nvPr>
            <p:ph sz="quarter" idx="4"/>
          </p:nvPr>
        </p:nvSpPr>
        <p:spPr>
          <a:xfrm>
            <a:off x="457200" y="2452240"/>
            <a:ext cx="3657600" cy="2772903"/>
          </a:xfrm>
        </p:spPr>
        <p:txBody>
          <a:bodyPr/>
          <a:lstStyle/>
          <a:p>
            <a:pPr marL="285750" indent="-285750">
              <a:buFont typeface="Arial" panose="020B0604020202020204" pitchFamily="34" charset="0"/>
              <a:buChar char="•"/>
            </a:pPr>
            <a:r>
              <a:rPr lang="en-US" dirty="0"/>
              <a:t>Background Information </a:t>
            </a:r>
          </a:p>
          <a:p>
            <a:pPr marL="285750" indent="-285750">
              <a:buFont typeface="Arial" panose="020B0604020202020204" pitchFamily="34" charset="0"/>
              <a:buChar char="•"/>
            </a:pPr>
            <a:r>
              <a:rPr lang="en-US" dirty="0"/>
              <a:t>Exploratory Data Analysis</a:t>
            </a:r>
          </a:p>
          <a:p>
            <a:pPr marL="285750" indent="-285750">
              <a:buFont typeface="Arial" panose="020B0604020202020204" pitchFamily="34" charset="0"/>
              <a:buChar char="•"/>
            </a:pPr>
            <a:r>
              <a:rPr lang="en-US" dirty="0"/>
              <a:t>Altitude vs. Flight Response</a:t>
            </a:r>
          </a:p>
          <a:p>
            <a:pPr marL="285750" indent="-285750">
              <a:buFont typeface="Arial" panose="020B0604020202020204" pitchFamily="34" charset="0"/>
              <a:buChar char="•"/>
            </a:pPr>
            <a:r>
              <a:rPr lang="en-US" dirty="0"/>
              <a:t>Latitude vs. Flight Response</a:t>
            </a:r>
          </a:p>
          <a:p>
            <a:pPr marL="285750" indent="-285750">
              <a:buFont typeface="Arial" panose="020B0604020202020204" pitchFamily="34" charset="0"/>
              <a:buChar char="•"/>
            </a:pPr>
            <a:r>
              <a:rPr lang="en-US" dirty="0"/>
              <a:t>Altitude + Latitude v. Flight Response</a:t>
            </a:r>
          </a:p>
          <a:p>
            <a:pPr marL="285750" indent="-285750">
              <a:buFont typeface="Arial" panose="020B0604020202020204" pitchFamily="34" charset="0"/>
              <a:buChar char="•"/>
            </a:pPr>
            <a:r>
              <a:rPr lang="en-US" dirty="0"/>
              <a:t>Recommendations</a:t>
            </a:r>
          </a:p>
        </p:txBody>
      </p:sp>
      <p:pic>
        <p:nvPicPr>
          <p:cNvPr id="7" name="Picture Placeholder 6" descr="A landscape with a mountain in the background&#10;&#10;AI-generated content may be incorrect.">
            <a:extLst>
              <a:ext uri="{FF2B5EF4-FFF2-40B4-BE49-F238E27FC236}">
                <a16:creationId xmlns:a16="http://schemas.microsoft.com/office/drawing/2014/main" id="{AD29CAAA-9AB3-C803-E43B-865546A90FF8}"/>
              </a:ext>
            </a:extLst>
          </p:cNvPr>
          <p:cNvPicPr>
            <a:picLocks noGrp="1" noChangeAspect="1"/>
          </p:cNvPicPr>
          <p:nvPr>
            <p:ph type="pic" sz="quarter" idx="13"/>
          </p:nvPr>
        </p:nvPicPr>
        <p:blipFill>
          <a:blip r:embed="rId3"/>
          <a:srcRect l="9704" r="9704"/>
          <a:stretch>
            <a:fillRect/>
          </a:stretch>
        </p:blipFill>
        <p:spPr/>
      </p:pic>
      <p:sp>
        <p:nvSpPr>
          <p:cNvPr id="9" name="TextBox 8">
            <a:extLst>
              <a:ext uri="{FF2B5EF4-FFF2-40B4-BE49-F238E27FC236}">
                <a16:creationId xmlns:a16="http://schemas.microsoft.com/office/drawing/2014/main" id="{BCC28744-FE51-1385-C5F1-CDFC1687E117}"/>
              </a:ext>
            </a:extLst>
          </p:cNvPr>
          <p:cNvSpPr txBox="1"/>
          <p:nvPr/>
        </p:nvSpPr>
        <p:spPr>
          <a:xfrm>
            <a:off x="4114800" y="6422281"/>
            <a:ext cx="9820275" cy="261610"/>
          </a:xfrm>
          <a:prstGeom prst="rect">
            <a:avLst/>
          </a:prstGeom>
          <a:noFill/>
        </p:spPr>
        <p:txBody>
          <a:bodyPr wrap="square" rtlCol="0">
            <a:spAutoFit/>
          </a:bodyPr>
          <a:lstStyle/>
          <a:p>
            <a:r>
              <a:rPr lang="en-US" sz="1100" dirty="0"/>
              <a:t>Izembek Lagoon, Alaska (image source: </a:t>
            </a:r>
            <a:r>
              <a:rPr lang="en-US" sz="1100" dirty="0">
                <a:hlinkClick r:id="rId4"/>
              </a:rPr>
              <a:t>http://allaboutbirds.org</a:t>
            </a:r>
            <a:r>
              <a:rPr lang="en-US" sz="1000" dirty="0"/>
              <a:t>) </a:t>
            </a:r>
          </a:p>
        </p:txBody>
      </p:sp>
    </p:spTree>
    <p:extLst>
      <p:ext uri="{BB962C8B-B14F-4D97-AF65-F5344CB8AC3E}">
        <p14:creationId xmlns:p14="http://schemas.microsoft.com/office/powerpoint/2010/main" val="22011259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621DCA-6198-9F12-CD58-F3C151C8387B}"/>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6177C4E6-48BB-E357-6352-250A7E74E2EF}"/>
              </a:ext>
            </a:extLst>
          </p:cNvPr>
          <p:cNvSpPr>
            <a:spLocks noGrp="1"/>
          </p:cNvSpPr>
          <p:nvPr>
            <p:ph type="title"/>
          </p:nvPr>
        </p:nvSpPr>
        <p:spPr>
          <a:xfrm>
            <a:off x="388256" y="458652"/>
            <a:ext cx="11415487" cy="629919"/>
          </a:xfrm>
        </p:spPr>
        <p:txBody>
          <a:bodyPr>
            <a:normAutofit fontScale="90000"/>
          </a:bodyPr>
          <a:lstStyle/>
          <a:p>
            <a:r>
              <a:rPr lang="en-US" dirty="0">
                <a:solidFill>
                  <a:schemeClr val="tx1"/>
                </a:solidFill>
              </a:rPr>
              <a:t>STATISTICAL ANALYSIS:  Altitude + Lateral Distance vs. FLIGHT RESPONSE</a:t>
            </a:r>
          </a:p>
        </p:txBody>
      </p:sp>
      <p:sp>
        <p:nvSpPr>
          <p:cNvPr id="3" name="TextBox 2">
            <a:extLst>
              <a:ext uri="{FF2B5EF4-FFF2-40B4-BE49-F238E27FC236}">
                <a16:creationId xmlns:a16="http://schemas.microsoft.com/office/drawing/2014/main" id="{5F800AB4-3B6B-DA98-A784-7147F6723853}"/>
              </a:ext>
            </a:extLst>
          </p:cNvPr>
          <p:cNvSpPr txBox="1"/>
          <p:nvPr/>
        </p:nvSpPr>
        <p:spPr>
          <a:xfrm>
            <a:off x="388256" y="1245734"/>
            <a:ext cx="11150601" cy="5262979"/>
          </a:xfrm>
          <a:prstGeom prst="rect">
            <a:avLst/>
          </a:prstGeom>
          <a:noFill/>
        </p:spPr>
        <p:txBody>
          <a:bodyPr wrap="square">
            <a:spAutoFit/>
          </a:bodyPr>
          <a:lstStyle/>
          <a:p>
            <a:r>
              <a:rPr lang="en-US" sz="2400" dirty="0">
                <a:solidFill>
                  <a:schemeClr val="accent1">
                    <a:lumMod val="75000"/>
                  </a:schemeClr>
                </a:solidFill>
              </a:rPr>
              <a:t>Interpretation of Multiple Logistic Regression Model Output</a:t>
            </a:r>
            <a:r>
              <a:rPr lang="en-US" sz="2200" dirty="0">
                <a:solidFill>
                  <a:schemeClr val="accent1">
                    <a:lumMod val="75000"/>
                  </a:schemeClr>
                </a:solidFill>
              </a:rPr>
              <a:t>:</a:t>
            </a:r>
            <a:endParaRPr lang="en-US" sz="800" dirty="0">
              <a:solidFill>
                <a:schemeClr val="accent1">
                  <a:lumMod val="75000"/>
                </a:schemeClr>
              </a:solidFill>
            </a:endParaRPr>
          </a:p>
          <a:p>
            <a:r>
              <a:rPr lang="en-US" sz="1600" dirty="0"/>
              <a:t>The following are significant at the 5% level: </a:t>
            </a:r>
            <a:br>
              <a:rPr lang="en-US" sz="800" dirty="0"/>
            </a:br>
            <a:endParaRPr lang="en-US" sz="800" dirty="0">
              <a:solidFill>
                <a:schemeClr val="accent1">
                  <a:lumMod val="75000"/>
                </a:schemeClr>
              </a:solidFill>
            </a:endParaRPr>
          </a:p>
          <a:p>
            <a:pPr marL="342900" indent="-342900">
              <a:buFont typeface="Arial" panose="020B0604020202020204" pitchFamily="34" charset="0"/>
              <a:buChar char="•"/>
            </a:pPr>
            <a:r>
              <a:rPr lang="en-US" sz="1600" dirty="0"/>
              <a:t>When </a:t>
            </a:r>
            <a:r>
              <a:rPr lang="en-US" sz="1600" b="1" dirty="0"/>
              <a:t>altitude is &lt;600 meters </a:t>
            </a:r>
            <a:r>
              <a:rPr lang="en-US" sz="1600" dirty="0"/>
              <a:t>and </a:t>
            </a:r>
            <a:r>
              <a:rPr lang="en-US" sz="1600" b="1" dirty="0"/>
              <a:t>lateral distance is &lt; 1,000 meters </a:t>
            </a:r>
            <a:r>
              <a:rPr lang="en-US" sz="1600" dirty="0"/>
              <a:t>(the reference categories in the model), the log-odds of flight is 1.9459, which means the </a:t>
            </a:r>
            <a:r>
              <a:rPr lang="en-US" sz="1600" b="1" dirty="0"/>
              <a:t>probability of flight is about 87.5%. </a:t>
            </a:r>
            <a:br>
              <a:rPr lang="en-US" sz="800" b="1" dirty="0"/>
            </a:br>
            <a:endParaRPr lang="en-US" sz="800" b="1" dirty="0"/>
          </a:p>
          <a:p>
            <a:pPr marL="342900" indent="-342900">
              <a:buFont typeface="Arial" panose="020B0604020202020204" pitchFamily="34" charset="0"/>
              <a:buChar char="•"/>
            </a:pPr>
            <a:r>
              <a:rPr lang="en-US" sz="1600" dirty="0"/>
              <a:t>When </a:t>
            </a:r>
            <a:r>
              <a:rPr lang="en-US" sz="1600" b="1" dirty="0"/>
              <a:t>altitude is &gt; than 600 meters</a:t>
            </a:r>
            <a:r>
              <a:rPr lang="en-US" sz="1600" dirty="0"/>
              <a:t>, the log-odds of flight compared to &lt; 600 meters are not significant. </a:t>
            </a:r>
            <a:br>
              <a:rPr lang="en-US" sz="1600" dirty="0"/>
            </a:br>
            <a:endParaRPr lang="en-US" sz="800" b="1" dirty="0"/>
          </a:p>
          <a:p>
            <a:pPr marL="342900" indent="-342900">
              <a:buFont typeface="Arial" panose="020B0604020202020204" pitchFamily="34" charset="0"/>
              <a:buChar char="•"/>
            </a:pPr>
            <a:r>
              <a:rPr lang="en-US" sz="1600" dirty="0"/>
              <a:t>When </a:t>
            </a:r>
            <a:r>
              <a:rPr lang="en-US" sz="1600" b="1" dirty="0"/>
              <a:t>lateral distance is1,000 - 1,900 meters,</a:t>
            </a:r>
            <a:r>
              <a:rPr lang="en-US" sz="1600" dirty="0"/>
              <a:t> the log-odds of flight compared to &lt;1,000 meters are 3.7651 lower. Using the odds ratio, the </a:t>
            </a:r>
            <a:r>
              <a:rPr lang="en-US" sz="1600" b="1" dirty="0"/>
              <a:t>probability of flight is 13.9%. </a:t>
            </a:r>
            <a:endParaRPr lang="en-US" sz="800" b="1" dirty="0"/>
          </a:p>
          <a:p>
            <a:pPr marL="342900" indent="-342900">
              <a:buFont typeface="Arial" panose="020B0604020202020204" pitchFamily="34" charset="0"/>
              <a:buChar char="•"/>
            </a:pPr>
            <a:endParaRPr lang="en-US" sz="800" b="1" dirty="0"/>
          </a:p>
          <a:p>
            <a:pPr marL="342900" indent="-342900">
              <a:buFont typeface="Arial" panose="020B0604020202020204" pitchFamily="34" charset="0"/>
              <a:buChar char="•"/>
            </a:pPr>
            <a:r>
              <a:rPr lang="en-US" sz="1600" dirty="0"/>
              <a:t>When </a:t>
            </a:r>
            <a:r>
              <a:rPr lang="en-US" sz="1600" b="1" dirty="0"/>
              <a:t>lateral distance is 2,000 – 2,900 meters</a:t>
            </a:r>
            <a:r>
              <a:rPr lang="en-US" sz="1600" dirty="0"/>
              <a:t>, the log-odds of flight compared to &lt; 1,000 meters are 5.1240 lower. Using the odds ratio, the </a:t>
            </a:r>
            <a:r>
              <a:rPr lang="en-US" sz="1600" b="1" dirty="0"/>
              <a:t>probability of flight is 1.4%.</a:t>
            </a:r>
            <a:br>
              <a:rPr lang="en-US" sz="1600" b="1" dirty="0"/>
            </a:br>
            <a:endParaRPr lang="en-US" sz="800" b="1" dirty="0"/>
          </a:p>
          <a:p>
            <a:pPr marL="342900" indent="-342900">
              <a:buFont typeface="Arial" panose="020B0604020202020204" pitchFamily="34" charset="0"/>
              <a:buChar char="•"/>
            </a:pPr>
            <a:r>
              <a:rPr lang="en-US" sz="1600" dirty="0"/>
              <a:t>An</a:t>
            </a:r>
            <a:r>
              <a:rPr lang="en-US" sz="1600" b="1" dirty="0"/>
              <a:t> altitude &gt; 600 meters </a:t>
            </a:r>
            <a:r>
              <a:rPr lang="en-US" sz="1600" dirty="0"/>
              <a:t>has a significant effect on flight when the </a:t>
            </a:r>
            <a:r>
              <a:rPr lang="en-US" sz="1600" b="1" dirty="0"/>
              <a:t>lateral distance is between 1,000 and 2,900.</a:t>
            </a:r>
          </a:p>
          <a:p>
            <a:pPr marL="342900" indent="-342900">
              <a:buFont typeface="Arial" panose="020B0604020202020204" pitchFamily="34" charset="0"/>
              <a:buChar char="•"/>
            </a:pPr>
            <a:endParaRPr lang="en-US" sz="800" b="1" dirty="0"/>
          </a:p>
          <a:p>
            <a:pPr marL="342900" indent="-342900">
              <a:buFont typeface="Arial" panose="020B0604020202020204" pitchFamily="34" charset="0"/>
              <a:buChar char="•"/>
            </a:pPr>
            <a:endParaRPr lang="en-US" sz="800" b="1" dirty="0">
              <a:solidFill>
                <a:schemeClr val="accent1">
                  <a:lumMod val="75000"/>
                </a:schemeClr>
              </a:solidFill>
            </a:endParaRPr>
          </a:p>
          <a:p>
            <a:r>
              <a:rPr lang="en-US" sz="2400" dirty="0">
                <a:solidFill>
                  <a:schemeClr val="accent1">
                    <a:lumMod val="75000"/>
                  </a:schemeClr>
                </a:solidFill>
              </a:rPr>
              <a:t>Key Notes</a:t>
            </a:r>
          </a:p>
          <a:p>
            <a:pPr marL="342900" indent="-342900">
              <a:buFont typeface="Arial" panose="020B0604020202020204" pitchFamily="34" charset="0"/>
              <a:buChar char="•"/>
            </a:pPr>
            <a:r>
              <a:rPr lang="en-US" dirty="0"/>
              <a:t>Alone, altitude categories don’t significantly affect flight response. </a:t>
            </a:r>
          </a:p>
          <a:p>
            <a:pPr marL="342900" indent="-342900">
              <a:buFont typeface="Arial" panose="020B0604020202020204" pitchFamily="34" charset="0"/>
              <a:buChar char="•"/>
            </a:pPr>
            <a:r>
              <a:rPr lang="en-US" dirty="0"/>
              <a:t>Odds of flight drop significantly as lateral distance increases. Lateral distances &gt; 2,000 meters have low flight risk at any altitude. </a:t>
            </a:r>
          </a:p>
          <a:p>
            <a:pPr marL="342900" indent="-342900">
              <a:buFont typeface="Arial" panose="020B0604020202020204" pitchFamily="34" charset="0"/>
              <a:buChar char="•"/>
            </a:pPr>
            <a:r>
              <a:rPr lang="en-US" dirty="0"/>
              <a:t>Altitude modifies lateral effects. Low altitude and close proximity are most likely to trigger a flight response. </a:t>
            </a:r>
            <a:br>
              <a:rPr lang="en-US" sz="1600" dirty="0"/>
            </a:br>
            <a:r>
              <a:rPr lang="en-US" sz="1600" dirty="0"/>
              <a:t> </a:t>
            </a:r>
          </a:p>
        </p:txBody>
      </p:sp>
    </p:spTree>
    <p:extLst>
      <p:ext uri="{BB962C8B-B14F-4D97-AF65-F5344CB8AC3E}">
        <p14:creationId xmlns:p14="http://schemas.microsoft.com/office/powerpoint/2010/main" val="3778727578"/>
      </p:ext>
    </p:extLst>
  </p:cSld>
  <p:clrMapOvr>
    <a:masterClrMapping/>
  </p:clrMapOvr>
  <p:extLst>
    <p:ext uri="{6950BFC3-D8DA-4A85-94F7-54DA5524770B}">
      <p188:commentRel xmlns:p188="http://schemas.microsoft.com/office/powerpoint/2018/8/main" r:id="rId3"/>
    </p:ext>
  </p:extLs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71F517-2C2D-C4A9-0DAE-95BA47333066}"/>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B6C9C4D3-C66F-2F94-DF4A-3C9C106F0693}"/>
              </a:ext>
            </a:extLst>
          </p:cNvPr>
          <p:cNvSpPr>
            <a:spLocks noGrp="1"/>
          </p:cNvSpPr>
          <p:nvPr>
            <p:ph type="title"/>
          </p:nvPr>
        </p:nvSpPr>
        <p:spPr>
          <a:xfrm>
            <a:off x="457200" y="980023"/>
            <a:ext cx="10559143" cy="600891"/>
          </a:xfrm>
        </p:spPr>
        <p:txBody>
          <a:bodyPr>
            <a:normAutofit fontScale="90000"/>
          </a:bodyPr>
          <a:lstStyle/>
          <a:p>
            <a:r>
              <a:rPr lang="en-US" dirty="0">
                <a:solidFill>
                  <a:schemeClr val="tx1"/>
                </a:solidFill>
              </a:rPr>
              <a:t>STATISTICAL ANALYSIS:  Lateral Category vs. FLIGHT RESPONSE</a:t>
            </a:r>
            <a:br>
              <a:rPr lang="en-US" dirty="0">
                <a:solidFill>
                  <a:schemeClr val="tx1"/>
                </a:solidFill>
              </a:rPr>
            </a:br>
            <a:r>
              <a:rPr lang="en-US" dirty="0">
                <a:solidFill>
                  <a:schemeClr val="tx1"/>
                </a:solidFill>
              </a:rPr>
              <a:t>Check Multiple Logistic Regression Model assumptions</a:t>
            </a:r>
          </a:p>
        </p:txBody>
      </p:sp>
      <p:sp>
        <p:nvSpPr>
          <p:cNvPr id="4" name="TextBox 3">
            <a:extLst>
              <a:ext uri="{FF2B5EF4-FFF2-40B4-BE49-F238E27FC236}">
                <a16:creationId xmlns:a16="http://schemas.microsoft.com/office/drawing/2014/main" id="{A003AEFA-FD19-AB45-890B-CCDC98AE3366}"/>
              </a:ext>
            </a:extLst>
          </p:cNvPr>
          <p:cNvSpPr txBox="1"/>
          <p:nvPr/>
        </p:nvSpPr>
        <p:spPr>
          <a:xfrm>
            <a:off x="457200" y="1856685"/>
            <a:ext cx="11125200" cy="4278094"/>
          </a:xfrm>
          <a:prstGeom prst="rect">
            <a:avLst/>
          </a:prstGeom>
          <a:noFill/>
        </p:spPr>
        <p:txBody>
          <a:bodyPr wrap="square">
            <a:spAutoFit/>
          </a:bodyPr>
          <a:lstStyle/>
          <a:p>
            <a:r>
              <a:rPr lang="en-US" sz="2400" dirty="0">
                <a:solidFill>
                  <a:schemeClr val="accent1">
                    <a:lumMod val="75000"/>
                  </a:schemeClr>
                </a:solidFill>
              </a:rPr>
              <a:t>Binary Outcome: </a:t>
            </a:r>
            <a:r>
              <a:rPr lang="en-US" sz="1800" dirty="0"/>
              <a:t>The dependent variable is binary (1 = flight response, 0 = no flight response) </a:t>
            </a:r>
            <a:endParaRPr lang="en-US" sz="1800" dirty="0">
              <a:solidFill>
                <a:schemeClr val="accent1">
                  <a:lumMod val="75000"/>
                </a:schemeClr>
              </a:solidFill>
            </a:endParaRPr>
          </a:p>
          <a:p>
            <a:endParaRPr lang="en-US" sz="2000" dirty="0">
              <a:solidFill>
                <a:schemeClr val="accent1">
                  <a:lumMod val="75000"/>
                </a:schemeClr>
              </a:solidFill>
            </a:endParaRPr>
          </a:p>
          <a:p>
            <a:r>
              <a:rPr lang="en-US" sz="2400" dirty="0">
                <a:solidFill>
                  <a:schemeClr val="accent1">
                    <a:lumMod val="75000"/>
                  </a:schemeClr>
                </a:solidFill>
              </a:rPr>
              <a:t>Independence: </a:t>
            </a:r>
            <a:r>
              <a:rPr lang="en-US" sz="1800" dirty="0"/>
              <a:t>Based on the dataset description, each observation is independent. The model also assumes that the effects of altitude and lateral distance are independent of each other (no interaction). Further modeling could consider interactions between the predictors. </a:t>
            </a:r>
            <a:endParaRPr lang="en-US" sz="1800" dirty="0">
              <a:solidFill>
                <a:schemeClr val="accent1">
                  <a:lumMod val="75000"/>
                </a:schemeClr>
              </a:solidFill>
            </a:endParaRPr>
          </a:p>
          <a:p>
            <a:endParaRPr lang="en-US" sz="2000" dirty="0">
              <a:solidFill>
                <a:schemeClr val="accent1">
                  <a:lumMod val="75000"/>
                </a:schemeClr>
              </a:solidFill>
            </a:endParaRPr>
          </a:p>
          <a:p>
            <a:r>
              <a:rPr lang="en-US" sz="2400" dirty="0">
                <a:solidFill>
                  <a:schemeClr val="accent1">
                    <a:lumMod val="75000"/>
                  </a:schemeClr>
                </a:solidFill>
              </a:rPr>
              <a:t>Predictors not highly correlated: </a:t>
            </a:r>
            <a:r>
              <a:rPr lang="en-US" dirty="0"/>
              <a:t>Predictors are categorical, so this assumption is not critical. </a:t>
            </a:r>
          </a:p>
          <a:p>
            <a:endParaRPr lang="en-US" sz="2000" dirty="0">
              <a:solidFill>
                <a:schemeClr val="accent1">
                  <a:lumMod val="75000"/>
                </a:schemeClr>
              </a:solidFill>
            </a:endParaRPr>
          </a:p>
          <a:p>
            <a:r>
              <a:rPr lang="en-US" sz="2400" dirty="0">
                <a:solidFill>
                  <a:schemeClr val="accent1">
                    <a:lumMod val="75000"/>
                  </a:schemeClr>
                </a:solidFill>
              </a:rPr>
              <a:t>No extreme outliers: </a:t>
            </a:r>
            <a:r>
              <a:rPr lang="en-US" dirty="0"/>
              <a:t>Visual inspection of scatterplots indicated two potential outliers in the lateral distance predictor. Consider dropping those observations in further analysis. </a:t>
            </a:r>
            <a:endParaRPr lang="en-US" dirty="0">
              <a:solidFill>
                <a:schemeClr val="accent1">
                  <a:lumMod val="75000"/>
                </a:schemeClr>
              </a:solidFill>
            </a:endParaRPr>
          </a:p>
          <a:p>
            <a:endParaRPr lang="en-US" sz="2000" dirty="0">
              <a:solidFill>
                <a:schemeClr val="accent1">
                  <a:lumMod val="75000"/>
                </a:schemeClr>
              </a:solidFill>
            </a:endParaRPr>
          </a:p>
          <a:p>
            <a:r>
              <a:rPr lang="en-US" sz="2400" dirty="0">
                <a:solidFill>
                  <a:schemeClr val="accent1">
                    <a:lumMod val="75000"/>
                  </a:schemeClr>
                </a:solidFill>
              </a:rPr>
              <a:t>Large sample size: </a:t>
            </a:r>
            <a:r>
              <a:rPr lang="en-US" sz="1800" dirty="0"/>
              <a:t>Sample sizes seem to be sufficiently large in each category, although the categories are unbalanced. </a:t>
            </a:r>
            <a:endParaRPr lang="en-US" sz="1800" dirty="0">
              <a:solidFill>
                <a:schemeClr val="accent1">
                  <a:lumMod val="75000"/>
                </a:schemeClr>
              </a:solidFill>
            </a:endParaRPr>
          </a:p>
        </p:txBody>
      </p:sp>
    </p:spTree>
    <p:extLst>
      <p:ext uri="{BB962C8B-B14F-4D97-AF65-F5344CB8AC3E}">
        <p14:creationId xmlns:p14="http://schemas.microsoft.com/office/powerpoint/2010/main" val="35126429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32">
            <a:extLst>
              <a:ext uri="{FF2B5EF4-FFF2-40B4-BE49-F238E27FC236}">
                <a16:creationId xmlns:a16="http://schemas.microsoft.com/office/drawing/2014/main" id="{D3AEB1C4-FB60-9B8E-5A02-0BCD2B6E55C7}"/>
              </a:ext>
            </a:extLst>
          </p:cNvPr>
          <p:cNvSpPr>
            <a:spLocks noGrp="1"/>
          </p:cNvSpPr>
          <p:nvPr>
            <p:ph idx="1"/>
          </p:nvPr>
        </p:nvSpPr>
        <p:spPr>
          <a:xfrm>
            <a:off x="5341256" y="2235201"/>
            <a:ext cx="6393542" cy="4188713"/>
          </a:xfrm>
        </p:spPr>
        <p:txBody>
          <a:bodyPr/>
          <a:lstStyle/>
          <a:p>
            <a:pPr marL="629920" lvl="1" indent="0">
              <a:buNone/>
            </a:pPr>
            <a:r>
              <a:rPr lang="en-US" sz="2400" b="1" dirty="0">
                <a:solidFill>
                  <a:schemeClr val="accent1">
                    <a:lumMod val="75000"/>
                  </a:schemeClr>
                </a:solidFill>
              </a:rPr>
              <a:t>Current Requirement</a:t>
            </a:r>
            <a:br>
              <a:rPr lang="en-US" b="1" dirty="0">
                <a:solidFill>
                  <a:schemeClr val="accent1">
                    <a:lumMod val="75000"/>
                  </a:schemeClr>
                </a:solidFill>
              </a:rPr>
            </a:br>
            <a:r>
              <a:rPr lang="en-US" dirty="0">
                <a:solidFill>
                  <a:schemeClr val="tx1"/>
                </a:solidFill>
              </a:rPr>
              <a:t>The current FAA minimum altitude standard for flying over Izembek Lagoon is 2,000 feet. </a:t>
            </a:r>
            <a:endParaRPr lang="en-US"/>
          </a:p>
          <a:p>
            <a:pPr marL="629920" lvl="1" indent="0">
              <a:buNone/>
            </a:pPr>
            <a:r>
              <a:rPr lang="en-US" sz="2400" b="1" dirty="0">
                <a:solidFill>
                  <a:schemeClr val="accent1">
                    <a:lumMod val="75000"/>
                  </a:schemeClr>
                </a:solidFill>
              </a:rPr>
              <a:t>Recommended Requirements</a:t>
            </a:r>
            <a:br>
              <a:rPr lang="en-US" b="1" dirty="0">
                <a:solidFill>
                  <a:schemeClr val="accent1">
                    <a:lumMod val="75000"/>
                  </a:schemeClr>
                </a:solidFill>
              </a:rPr>
            </a:br>
            <a:r>
              <a:rPr lang="en-US" dirty="0">
                <a:solidFill>
                  <a:schemeClr val="tx1"/>
                </a:solidFill>
              </a:rPr>
              <a:t>To minimize disruptions that cause a flight response in Pacific brant: </a:t>
            </a:r>
          </a:p>
          <a:p>
            <a:pPr marL="915670" lvl="1" indent="-285750"/>
            <a:r>
              <a:rPr lang="en-US" dirty="0">
                <a:solidFill>
                  <a:schemeClr val="tx1"/>
                </a:solidFill>
              </a:rPr>
              <a:t>Keep the current minimum altitude requirement of 2,000 feet.</a:t>
            </a:r>
          </a:p>
          <a:p>
            <a:pPr marL="915670" lvl="1" indent="-285750"/>
            <a:r>
              <a:rPr lang="en-US" dirty="0">
                <a:solidFill>
                  <a:schemeClr val="tx1"/>
                </a:solidFill>
              </a:rPr>
              <a:t>Add a minimum lateral distance requirement of 2,000 feet. </a:t>
            </a:r>
          </a:p>
          <a:p>
            <a:pPr marL="629920" lvl="1" indent="0">
              <a:buNone/>
            </a:pPr>
            <a:endParaRPr lang="en-US" dirty="0">
              <a:solidFill>
                <a:schemeClr val="tx1"/>
              </a:solidFill>
            </a:endParaRPr>
          </a:p>
          <a:p>
            <a:pPr marL="305435" indent="-305435"/>
            <a:endParaRPr lang="en-US" dirty="0"/>
          </a:p>
        </p:txBody>
      </p:sp>
      <p:pic>
        <p:nvPicPr>
          <p:cNvPr id="5" name="Picture Placeholder 4" descr="A group of birds standing on the sand&#10;&#10;AI-generated content may be incorrect.">
            <a:extLst>
              <a:ext uri="{FF2B5EF4-FFF2-40B4-BE49-F238E27FC236}">
                <a16:creationId xmlns:a16="http://schemas.microsoft.com/office/drawing/2014/main" id="{7C3FCFE9-B3FC-513C-AC1B-AC48BEB27DAA}"/>
              </a:ext>
            </a:extLst>
          </p:cNvPr>
          <p:cNvPicPr>
            <a:picLocks noGrp="1" noChangeAspect="1"/>
          </p:cNvPicPr>
          <p:nvPr>
            <p:ph type="pic" sz="quarter" idx="13"/>
          </p:nvPr>
        </p:nvPicPr>
        <p:blipFill>
          <a:blip r:embed="rId3"/>
          <a:srcRect l="15749" r="15749"/>
          <a:stretch>
            <a:fillRect/>
          </a:stretch>
        </p:blipFill>
        <p:spPr/>
      </p:pic>
      <p:sp>
        <p:nvSpPr>
          <p:cNvPr id="6" name="TextBox 5">
            <a:extLst>
              <a:ext uri="{FF2B5EF4-FFF2-40B4-BE49-F238E27FC236}">
                <a16:creationId xmlns:a16="http://schemas.microsoft.com/office/drawing/2014/main" id="{E5BDB982-41E5-03A2-6565-E9D32C9F63B4}"/>
              </a:ext>
            </a:extLst>
          </p:cNvPr>
          <p:cNvSpPr txBox="1"/>
          <p:nvPr/>
        </p:nvSpPr>
        <p:spPr>
          <a:xfrm>
            <a:off x="346891" y="6500728"/>
            <a:ext cx="7273109" cy="261610"/>
          </a:xfrm>
          <a:prstGeom prst="rect">
            <a:avLst/>
          </a:prstGeom>
          <a:noFill/>
        </p:spPr>
        <p:txBody>
          <a:bodyPr wrap="square" rtlCol="0">
            <a:spAutoFit/>
          </a:bodyPr>
          <a:lstStyle/>
          <a:p>
            <a:r>
              <a:rPr lang="en-US" sz="1100" dirty="0"/>
              <a:t>Pacific brant (image source: </a:t>
            </a:r>
            <a:r>
              <a:rPr lang="en-US" sz="1100" dirty="0">
                <a:hlinkClick r:id="rId4"/>
              </a:rPr>
              <a:t>https://www.usgs.gov</a:t>
            </a:r>
            <a:r>
              <a:rPr lang="en-US" sz="1100" dirty="0"/>
              <a:t>)</a:t>
            </a:r>
            <a:r>
              <a:rPr lang="en-US" sz="1000" dirty="0"/>
              <a:t> </a:t>
            </a:r>
          </a:p>
        </p:txBody>
      </p:sp>
    </p:spTree>
    <p:extLst>
      <p:ext uri="{BB962C8B-B14F-4D97-AF65-F5344CB8AC3E}">
        <p14:creationId xmlns:p14="http://schemas.microsoft.com/office/powerpoint/2010/main" val="38544424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FF0FD1A0-C075-EE18-B3AE-363C242D0BCE}"/>
              </a:ext>
            </a:extLst>
          </p:cNvPr>
          <p:cNvSpPr>
            <a:spLocks noGrp="1"/>
          </p:cNvSpPr>
          <p:nvPr>
            <p:ph type="title"/>
          </p:nvPr>
        </p:nvSpPr>
        <p:spPr>
          <a:xfrm>
            <a:off x="457200" y="690880"/>
            <a:ext cx="11267440" cy="600891"/>
          </a:xfrm>
        </p:spPr>
        <p:txBody>
          <a:bodyPr>
            <a:normAutofit/>
          </a:bodyPr>
          <a:lstStyle/>
          <a:p>
            <a:r>
              <a:rPr lang="en-US" sz="3000" dirty="0"/>
              <a:t>Background information </a:t>
            </a:r>
          </a:p>
        </p:txBody>
      </p:sp>
      <p:sp>
        <p:nvSpPr>
          <p:cNvPr id="20" name="Content Placeholder 3">
            <a:extLst>
              <a:ext uri="{FF2B5EF4-FFF2-40B4-BE49-F238E27FC236}">
                <a16:creationId xmlns:a16="http://schemas.microsoft.com/office/drawing/2014/main" id="{7C987B03-58AE-7E8A-A1C7-83569FBBCD1F}"/>
              </a:ext>
            </a:extLst>
          </p:cNvPr>
          <p:cNvSpPr>
            <a:spLocks noGrp="1"/>
          </p:cNvSpPr>
          <p:nvPr>
            <p:ph sz="half" idx="2"/>
          </p:nvPr>
        </p:nvSpPr>
        <p:spPr>
          <a:xfrm>
            <a:off x="457200" y="1461647"/>
            <a:ext cx="11081657" cy="4939153"/>
          </a:xfrm>
          <a:noFill/>
        </p:spPr>
        <p:txBody>
          <a:bodyPr>
            <a:normAutofit/>
          </a:bodyPr>
          <a:lstStyle/>
          <a:p>
            <a:pPr lvl="1" indent="0">
              <a:buNone/>
            </a:pPr>
            <a:r>
              <a:rPr lang="en-US" sz="2400" b="1" dirty="0">
                <a:solidFill>
                  <a:schemeClr val="accent1">
                    <a:lumMod val="75000"/>
                  </a:schemeClr>
                </a:solidFill>
              </a:rPr>
              <a:t>CONCERN:  </a:t>
            </a:r>
            <a:r>
              <a:rPr lang="en-US" sz="2100" dirty="0">
                <a:solidFill>
                  <a:schemeClr val="tx1"/>
                </a:solidFill>
              </a:rPr>
              <a:t>Increased air traffic</a:t>
            </a:r>
            <a:r>
              <a:rPr lang="en-US" sz="2100" b="1" dirty="0">
                <a:solidFill>
                  <a:schemeClr val="accent1">
                    <a:lumMod val="75000"/>
                  </a:schemeClr>
                </a:solidFill>
              </a:rPr>
              <a:t> </a:t>
            </a:r>
            <a:r>
              <a:rPr lang="en-US" sz="2100" dirty="0">
                <a:solidFill>
                  <a:schemeClr val="tx1"/>
                </a:solidFill>
              </a:rPr>
              <a:t>around Izembek Lagoon is disturbing the feeding and resting activities of Pacific brant in the area, which may reduce energy intake and result in increased mortality rates during migration. </a:t>
            </a:r>
          </a:p>
          <a:p>
            <a:pPr lvl="1" indent="0">
              <a:buNone/>
            </a:pPr>
            <a:r>
              <a:rPr lang="en-US" sz="2400" b="1" dirty="0">
                <a:solidFill>
                  <a:schemeClr val="accent1">
                    <a:lumMod val="75000"/>
                  </a:schemeClr>
                </a:solidFill>
              </a:rPr>
              <a:t>STUDY: </a:t>
            </a:r>
            <a:r>
              <a:rPr lang="en-US" sz="2100" dirty="0">
                <a:solidFill>
                  <a:schemeClr val="tx1"/>
                </a:solidFill>
              </a:rPr>
              <a:t>Investigate the flight response of brant to overflights of large helicopters at varying altitudes and lateral distances from the flocks. </a:t>
            </a:r>
          </a:p>
          <a:p>
            <a:pPr lvl="1" indent="0">
              <a:buNone/>
            </a:pPr>
            <a:r>
              <a:rPr lang="en-US" sz="2400" b="1" dirty="0">
                <a:solidFill>
                  <a:schemeClr val="accent1">
                    <a:lumMod val="75000"/>
                  </a:schemeClr>
                </a:solidFill>
              </a:rPr>
              <a:t>DATA: </a:t>
            </a:r>
          </a:p>
          <a:p>
            <a:pPr lvl="1"/>
            <a:r>
              <a:rPr lang="en-US" sz="2100" dirty="0"/>
              <a:t>464 observations of Pacific brant flock responses to overflights (1 = flight response, 0 = no flight response) </a:t>
            </a:r>
          </a:p>
          <a:p>
            <a:pPr lvl="1"/>
            <a:r>
              <a:rPr lang="en-US" sz="2100" dirty="0"/>
              <a:t>Altitude of the helicopter - randomly assigned to 0.91, 1.52, 3.05, 4.57, 6.10, 6.71, 7.62, 9.14, 12.19 (100 meters)</a:t>
            </a:r>
          </a:p>
          <a:p>
            <a:pPr lvl="1"/>
            <a:r>
              <a:rPr lang="en-US" sz="2100" dirty="0"/>
              <a:t>Lateral distance of the helicopter from the flock (100 meters)</a:t>
            </a:r>
          </a:p>
        </p:txBody>
      </p:sp>
    </p:spTree>
    <p:extLst>
      <p:ext uri="{BB962C8B-B14F-4D97-AF65-F5344CB8AC3E}">
        <p14:creationId xmlns:p14="http://schemas.microsoft.com/office/powerpoint/2010/main" val="8374022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66CF7-69F4-F432-4747-28EF15528DB9}"/>
              </a:ext>
            </a:extLst>
          </p:cNvPr>
          <p:cNvSpPr>
            <a:spLocks noGrp="1"/>
          </p:cNvSpPr>
          <p:nvPr>
            <p:ph type="ctrTitle"/>
          </p:nvPr>
        </p:nvSpPr>
        <p:spPr>
          <a:xfrm>
            <a:off x="436881" y="650240"/>
            <a:ext cx="3606800" cy="966651"/>
          </a:xfrm>
        </p:spPr>
        <p:txBody>
          <a:bodyPr/>
          <a:lstStyle/>
          <a:p>
            <a:r>
              <a:rPr lang="en-US" dirty="0"/>
              <a:t>Key QUESTIONS</a:t>
            </a:r>
          </a:p>
        </p:txBody>
      </p:sp>
      <p:sp>
        <p:nvSpPr>
          <p:cNvPr id="3" name="Subtitle 2">
            <a:extLst>
              <a:ext uri="{FF2B5EF4-FFF2-40B4-BE49-F238E27FC236}">
                <a16:creationId xmlns:a16="http://schemas.microsoft.com/office/drawing/2014/main" id="{44082E89-DB15-6D26-7098-DA9792B0B085}"/>
              </a:ext>
            </a:extLst>
          </p:cNvPr>
          <p:cNvSpPr>
            <a:spLocks noGrp="1"/>
          </p:cNvSpPr>
          <p:nvPr>
            <p:ph type="subTitle" idx="1"/>
          </p:nvPr>
        </p:nvSpPr>
        <p:spPr>
          <a:xfrm>
            <a:off x="436881" y="1785668"/>
            <a:ext cx="3606800" cy="4107132"/>
          </a:xfrm>
        </p:spPr>
        <p:txBody>
          <a:bodyPr/>
          <a:lstStyle/>
          <a:p>
            <a:pPr marL="342900" indent="-342900">
              <a:buSzPct val="125000"/>
              <a:buAutoNum type="arabicPeriod"/>
            </a:pPr>
            <a:r>
              <a:rPr lang="en-US" sz="2000" dirty="0"/>
              <a:t>What is the effect of helicopter altitude on the flight response of the Pacific brant?</a:t>
            </a:r>
          </a:p>
          <a:p>
            <a:pPr marL="342900" indent="-342900">
              <a:buSzPct val="125000"/>
              <a:buAutoNum type="arabicPeriod"/>
            </a:pPr>
            <a:r>
              <a:rPr lang="en-US" sz="2000" dirty="0"/>
              <a:t>What is the effect of helicopter lateral distance on the flight response of the Pacific brant? </a:t>
            </a:r>
          </a:p>
          <a:p>
            <a:pPr marL="342900" indent="-342900">
              <a:buSzPct val="125000"/>
              <a:buAutoNum type="arabicPeriod"/>
            </a:pPr>
            <a:r>
              <a:rPr lang="en-US" sz="2000" dirty="0"/>
              <a:t>What are recommendations for air traffic near flocks of Pacific brant?</a:t>
            </a:r>
          </a:p>
        </p:txBody>
      </p:sp>
      <p:pic>
        <p:nvPicPr>
          <p:cNvPr id="7" name="Picture Placeholder 6" descr="A flock of birds flying over water&#10;&#10;AI-generated content may be incorrect.">
            <a:extLst>
              <a:ext uri="{FF2B5EF4-FFF2-40B4-BE49-F238E27FC236}">
                <a16:creationId xmlns:a16="http://schemas.microsoft.com/office/drawing/2014/main" id="{77E1FD26-59F7-19FB-DEA2-B6B061744B52}"/>
              </a:ext>
            </a:extLst>
          </p:cNvPr>
          <p:cNvPicPr>
            <a:picLocks noGrp="1" noChangeAspect="1"/>
          </p:cNvPicPr>
          <p:nvPr>
            <p:ph type="pic" sz="quarter" idx="13"/>
          </p:nvPr>
        </p:nvPicPr>
        <p:blipFill>
          <a:blip r:embed="rId3"/>
          <a:srcRect l="11619" r="11619"/>
          <a:stretch>
            <a:fillRect/>
          </a:stretch>
        </p:blipFill>
        <p:spPr>
          <a:xfrm>
            <a:off x="4236720" y="892628"/>
            <a:ext cx="7518398" cy="5445760"/>
          </a:xfrm>
        </p:spPr>
      </p:pic>
      <p:sp>
        <p:nvSpPr>
          <p:cNvPr id="8" name="TextBox 7">
            <a:extLst>
              <a:ext uri="{FF2B5EF4-FFF2-40B4-BE49-F238E27FC236}">
                <a16:creationId xmlns:a16="http://schemas.microsoft.com/office/drawing/2014/main" id="{37C1D6F4-373D-E09A-2653-65CC2AB3842F}"/>
              </a:ext>
            </a:extLst>
          </p:cNvPr>
          <p:cNvSpPr txBox="1"/>
          <p:nvPr/>
        </p:nvSpPr>
        <p:spPr>
          <a:xfrm>
            <a:off x="4236720" y="6338388"/>
            <a:ext cx="7273109" cy="261610"/>
          </a:xfrm>
          <a:prstGeom prst="rect">
            <a:avLst/>
          </a:prstGeom>
          <a:noFill/>
        </p:spPr>
        <p:txBody>
          <a:bodyPr wrap="square" rtlCol="0">
            <a:spAutoFit/>
          </a:bodyPr>
          <a:lstStyle/>
          <a:p>
            <a:r>
              <a:rPr lang="en-US" sz="1100" dirty="0"/>
              <a:t>Izembek National Wildlife Refuge (image source: </a:t>
            </a:r>
            <a:r>
              <a:rPr lang="en-US" sz="1100" dirty="0">
                <a:hlinkClick r:id="rId4"/>
              </a:rPr>
              <a:t>https://ak.audubon.org/conservation/izembek-national-wildlife-refuge</a:t>
            </a:r>
            <a:r>
              <a:rPr lang="en-US" sz="1100" dirty="0"/>
              <a:t>)</a:t>
            </a:r>
            <a:r>
              <a:rPr lang="en-US" sz="1000" dirty="0"/>
              <a:t> </a:t>
            </a:r>
          </a:p>
        </p:txBody>
      </p:sp>
    </p:spTree>
    <p:extLst>
      <p:ext uri="{BB962C8B-B14F-4D97-AF65-F5344CB8AC3E}">
        <p14:creationId xmlns:p14="http://schemas.microsoft.com/office/powerpoint/2010/main" val="16053062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AF57456-D372-1D41-4816-BDF453A4152F}"/>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9E607642-4CB4-6625-8113-24C78CD08B06}"/>
              </a:ext>
            </a:extLst>
          </p:cNvPr>
          <p:cNvSpPr>
            <a:spLocks noGrp="1"/>
          </p:cNvSpPr>
          <p:nvPr>
            <p:ph type="title"/>
          </p:nvPr>
        </p:nvSpPr>
        <p:spPr>
          <a:xfrm>
            <a:off x="457200" y="690880"/>
            <a:ext cx="11267440" cy="600891"/>
          </a:xfrm>
        </p:spPr>
        <p:txBody>
          <a:bodyPr/>
          <a:lstStyle/>
          <a:p>
            <a:r>
              <a:rPr lang="en-US" dirty="0"/>
              <a:t>Exploratory data Analysis</a:t>
            </a:r>
          </a:p>
        </p:txBody>
      </p:sp>
      <p:pic>
        <p:nvPicPr>
          <p:cNvPr id="4" name="Picture 3" descr="A graph of a distribution of distance&#10;&#10;AI-generated content may be incorrect.">
            <a:extLst>
              <a:ext uri="{FF2B5EF4-FFF2-40B4-BE49-F238E27FC236}">
                <a16:creationId xmlns:a16="http://schemas.microsoft.com/office/drawing/2014/main" id="{67BE900E-902A-7BE1-02F9-7E176A57B73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7200" y="1662021"/>
            <a:ext cx="5077048" cy="4085636"/>
          </a:xfrm>
          <a:prstGeom prst="rect">
            <a:avLst/>
          </a:prstGeom>
          <a:ln>
            <a:solidFill>
              <a:schemeClr val="tx1"/>
            </a:solidFill>
          </a:ln>
        </p:spPr>
      </p:pic>
      <p:pic>
        <p:nvPicPr>
          <p:cNvPr id="7" name="Picture 6" descr="A graph of altitude with text&#10;&#10;AI-generated content may be incorrect.">
            <a:extLst>
              <a:ext uri="{FF2B5EF4-FFF2-40B4-BE49-F238E27FC236}">
                <a16:creationId xmlns:a16="http://schemas.microsoft.com/office/drawing/2014/main" id="{E9A1179B-773A-FA50-CF31-8047C9C13CE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40702" y="1662021"/>
            <a:ext cx="5076840" cy="4085636"/>
          </a:xfrm>
          <a:prstGeom prst="rect">
            <a:avLst/>
          </a:prstGeom>
          <a:ln>
            <a:solidFill>
              <a:schemeClr val="tx1"/>
            </a:solidFill>
          </a:ln>
        </p:spPr>
      </p:pic>
    </p:spTree>
    <p:extLst>
      <p:ext uri="{BB962C8B-B14F-4D97-AF65-F5344CB8AC3E}">
        <p14:creationId xmlns:p14="http://schemas.microsoft.com/office/powerpoint/2010/main" val="2745203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9EECBA-EB91-7A8B-6A29-BD1DCF3B449A}"/>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3DE0C577-21C7-6A7E-7C95-05C16750C172}"/>
              </a:ext>
            </a:extLst>
          </p:cNvPr>
          <p:cNvSpPr>
            <a:spLocks noGrp="1"/>
          </p:cNvSpPr>
          <p:nvPr>
            <p:ph type="title"/>
          </p:nvPr>
        </p:nvSpPr>
        <p:spPr>
          <a:xfrm>
            <a:off x="360680" y="1474652"/>
            <a:ext cx="2950754" cy="2299062"/>
          </a:xfrm>
        </p:spPr>
        <p:txBody>
          <a:bodyPr>
            <a:normAutofit/>
          </a:bodyPr>
          <a:lstStyle/>
          <a:p>
            <a:r>
              <a:rPr lang="en-US" dirty="0"/>
              <a:t>Exploratory </a:t>
            </a:r>
            <a:br>
              <a:rPr lang="en-US" dirty="0"/>
            </a:br>
            <a:r>
              <a:rPr lang="en-US" dirty="0"/>
              <a:t>data </a:t>
            </a:r>
            <a:br>
              <a:rPr lang="en-US" dirty="0"/>
            </a:br>
            <a:r>
              <a:rPr lang="en-US" dirty="0"/>
              <a:t>Analysis</a:t>
            </a:r>
          </a:p>
        </p:txBody>
      </p:sp>
      <p:pic>
        <p:nvPicPr>
          <p:cNvPr id="6" name="Picture 5" descr="A graph with blue and orange dots&#10;&#10;AI-generated content may be incorrect.">
            <a:extLst>
              <a:ext uri="{FF2B5EF4-FFF2-40B4-BE49-F238E27FC236}">
                <a16:creationId xmlns:a16="http://schemas.microsoft.com/office/drawing/2014/main" id="{598A3DC7-0E6E-D192-407D-D957CA7D0E82}"/>
              </a:ext>
            </a:extLst>
          </p:cNvPr>
          <p:cNvPicPr>
            <a:picLocks noChangeAspect="1"/>
          </p:cNvPicPr>
          <p:nvPr/>
        </p:nvPicPr>
        <p:blipFill>
          <a:blip r:embed="rId3"/>
          <a:stretch>
            <a:fillRect/>
          </a:stretch>
        </p:blipFill>
        <p:spPr>
          <a:xfrm>
            <a:off x="3108234" y="943430"/>
            <a:ext cx="8316686" cy="5271138"/>
          </a:xfrm>
          <a:prstGeom prst="rect">
            <a:avLst/>
          </a:prstGeom>
          <a:ln>
            <a:solidFill>
              <a:schemeClr val="tx1"/>
            </a:solidFill>
          </a:ln>
        </p:spPr>
      </p:pic>
    </p:spTree>
    <p:extLst>
      <p:ext uri="{BB962C8B-B14F-4D97-AF65-F5344CB8AC3E}">
        <p14:creationId xmlns:p14="http://schemas.microsoft.com/office/powerpoint/2010/main" val="3360867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0D20915-E577-322B-A10D-3BE75A83804D}"/>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040625AF-9220-8CA0-B5E3-C6EA0DA47D39}"/>
              </a:ext>
            </a:extLst>
          </p:cNvPr>
          <p:cNvSpPr>
            <a:spLocks noGrp="1"/>
          </p:cNvSpPr>
          <p:nvPr>
            <p:ph type="title"/>
          </p:nvPr>
        </p:nvSpPr>
        <p:spPr>
          <a:xfrm>
            <a:off x="360680" y="1474652"/>
            <a:ext cx="2950754" cy="2299062"/>
          </a:xfrm>
        </p:spPr>
        <p:txBody>
          <a:bodyPr>
            <a:normAutofit/>
          </a:bodyPr>
          <a:lstStyle/>
          <a:p>
            <a:r>
              <a:rPr lang="en-US" dirty="0"/>
              <a:t>Exploratory </a:t>
            </a:r>
            <a:br>
              <a:rPr lang="en-US" dirty="0"/>
            </a:br>
            <a:r>
              <a:rPr lang="en-US" dirty="0"/>
              <a:t>data </a:t>
            </a:r>
            <a:br>
              <a:rPr lang="en-US" dirty="0"/>
            </a:br>
            <a:r>
              <a:rPr lang="en-US" dirty="0"/>
              <a:t>Analysis</a:t>
            </a:r>
          </a:p>
        </p:txBody>
      </p:sp>
      <p:pic>
        <p:nvPicPr>
          <p:cNvPr id="2" name="Picture 1">
            <a:extLst>
              <a:ext uri="{FF2B5EF4-FFF2-40B4-BE49-F238E27FC236}">
                <a16:creationId xmlns:a16="http://schemas.microsoft.com/office/drawing/2014/main" id="{AEDEA9E8-1AEE-B836-CEE2-B63DD9D2F0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13585" y="899886"/>
            <a:ext cx="8717735" cy="5297715"/>
          </a:xfrm>
          <a:prstGeom prst="rect">
            <a:avLst/>
          </a:prstGeom>
          <a:ln>
            <a:solidFill>
              <a:schemeClr val="tx1"/>
            </a:solidFill>
          </a:ln>
        </p:spPr>
      </p:pic>
    </p:spTree>
    <p:extLst>
      <p:ext uri="{BB962C8B-B14F-4D97-AF65-F5344CB8AC3E}">
        <p14:creationId xmlns:p14="http://schemas.microsoft.com/office/powerpoint/2010/main" val="16026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94C8F0-FF0C-BC5B-FE43-C55FA478693F}"/>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81619087-DFF2-5184-8C11-02586C20414A}"/>
              </a:ext>
            </a:extLst>
          </p:cNvPr>
          <p:cNvSpPr>
            <a:spLocks noGrp="1"/>
          </p:cNvSpPr>
          <p:nvPr>
            <p:ph type="title"/>
          </p:nvPr>
        </p:nvSpPr>
        <p:spPr>
          <a:xfrm>
            <a:off x="431800" y="560503"/>
            <a:ext cx="11267440" cy="600891"/>
          </a:xfrm>
        </p:spPr>
        <p:txBody>
          <a:bodyPr/>
          <a:lstStyle/>
          <a:p>
            <a:r>
              <a:rPr lang="en-US" dirty="0"/>
              <a:t>ALTITUDE Category vs. FLIGHT RESPONSE</a:t>
            </a:r>
          </a:p>
        </p:txBody>
      </p:sp>
      <p:pic>
        <p:nvPicPr>
          <p:cNvPr id="2" name="Picture">
            <a:extLst>
              <a:ext uri="{FF2B5EF4-FFF2-40B4-BE49-F238E27FC236}">
                <a16:creationId xmlns:a16="http://schemas.microsoft.com/office/drawing/2014/main" id="{34B17893-0CAD-8687-BB50-907E8C7A65FE}"/>
              </a:ext>
            </a:extLst>
          </p:cNvPr>
          <p:cNvPicPr/>
          <p:nvPr/>
        </p:nvPicPr>
        <p:blipFill>
          <a:blip r:embed="rId5"/>
          <a:stretch>
            <a:fillRect/>
          </a:stretch>
        </p:blipFill>
        <p:spPr bwMode="auto">
          <a:xfrm>
            <a:off x="431800" y="1342570"/>
            <a:ext cx="5275943" cy="4709886"/>
          </a:xfrm>
          <a:prstGeom prst="rect">
            <a:avLst/>
          </a:prstGeom>
          <a:noFill/>
          <a:ln w="9525">
            <a:solidFill>
              <a:schemeClr val="tx1"/>
            </a:solidFill>
            <a:headEnd/>
            <a:tailEnd/>
          </a:ln>
        </p:spPr>
      </p:pic>
      <p:pic>
        <p:nvPicPr>
          <p:cNvPr id="3" name="Picture">
            <a:extLst>
              <a:ext uri="{FF2B5EF4-FFF2-40B4-BE49-F238E27FC236}">
                <a16:creationId xmlns:a16="http://schemas.microsoft.com/office/drawing/2014/main" id="{CC93447C-D99F-364C-D9FD-7D1F3C8D7BAE}"/>
              </a:ext>
            </a:extLst>
          </p:cNvPr>
          <p:cNvPicPr/>
          <p:nvPr/>
        </p:nvPicPr>
        <p:blipFill>
          <a:blip r:embed="rId6"/>
          <a:stretch>
            <a:fillRect/>
          </a:stretch>
        </p:blipFill>
        <p:spPr bwMode="auto">
          <a:xfrm>
            <a:off x="6255659" y="1342569"/>
            <a:ext cx="5275943" cy="4709887"/>
          </a:xfrm>
          <a:prstGeom prst="rect">
            <a:avLst/>
          </a:prstGeom>
          <a:noFill/>
          <a:ln w="9525">
            <a:solidFill>
              <a:schemeClr val="tx1"/>
            </a:solidFill>
            <a:headEnd/>
            <a:tailEnd/>
          </a:ln>
        </p:spPr>
      </p:pic>
      <p:pic>
        <p:nvPicPr>
          <p:cNvPr id="25" name="Audio 24">
            <a:hlinkClick r:id="" action="ppaction://media"/>
            <a:extLst>
              <a:ext uri="{FF2B5EF4-FFF2-40B4-BE49-F238E27FC236}">
                <a16:creationId xmlns:a16="http://schemas.microsoft.com/office/drawing/2014/main" id="{67EE1F58-C348-38B4-8C05-E2E1FA19C28F}"/>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67543847"/>
      </p:ext>
    </p:extLst>
  </p:cSld>
  <p:clrMapOvr>
    <a:masterClrMapping/>
  </p:clrMapOvr>
  <mc:AlternateContent xmlns:mc="http://schemas.openxmlformats.org/markup-compatibility/2006">
    <mc:Choice xmlns:p14="http://schemas.microsoft.com/office/powerpoint/2010/main" Requires="p14">
      <p:transition spd="slow" p14:dur="2000" advTm="42954"/>
    </mc:Choice>
    <mc:Fallback>
      <p:transition spd="slow" advTm="429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D9B7E40-ECDB-BC30-1EEF-2805443BB393}"/>
            </a:ext>
          </a:extLst>
        </p:cNvPr>
        <p:cNvGrpSpPr/>
        <p:nvPr/>
      </p:nvGrpSpPr>
      <p:grpSpPr>
        <a:xfrm>
          <a:off x="0" y="0"/>
          <a:ext cx="0" cy="0"/>
          <a:chOff x="0" y="0"/>
          <a:chExt cx="0" cy="0"/>
        </a:xfrm>
      </p:grpSpPr>
      <p:sp>
        <p:nvSpPr>
          <p:cNvPr id="11" name="Title 10">
            <a:extLst>
              <a:ext uri="{FF2B5EF4-FFF2-40B4-BE49-F238E27FC236}">
                <a16:creationId xmlns:a16="http://schemas.microsoft.com/office/drawing/2014/main" id="{AF52B559-F36D-4272-E36E-E0B2FF0A9FFA}"/>
              </a:ext>
            </a:extLst>
          </p:cNvPr>
          <p:cNvSpPr>
            <a:spLocks noGrp="1"/>
          </p:cNvSpPr>
          <p:nvPr>
            <p:ph type="title"/>
          </p:nvPr>
        </p:nvSpPr>
        <p:spPr>
          <a:xfrm>
            <a:off x="457200" y="690880"/>
            <a:ext cx="11267440" cy="600891"/>
          </a:xfrm>
        </p:spPr>
        <p:txBody>
          <a:bodyPr/>
          <a:lstStyle/>
          <a:p>
            <a:r>
              <a:rPr lang="en-US" dirty="0">
                <a:solidFill>
                  <a:schemeClr val="tx1"/>
                </a:solidFill>
              </a:rPr>
              <a:t>STATISTICAL ANALYSIS: ALTITUDE vs. FLIGHT RESPONSE</a:t>
            </a:r>
          </a:p>
        </p:txBody>
      </p:sp>
      <p:sp>
        <p:nvSpPr>
          <p:cNvPr id="12" name="TextBox 11">
            <a:extLst>
              <a:ext uri="{FF2B5EF4-FFF2-40B4-BE49-F238E27FC236}">
                <a16:creationId xmlns:a16="http://schemas.microsoft.com/office/drawing/2014/main" id="{C0BAEF4F-7C4C-5664-BCC4-607332C2B54F}"/>
              </a:ext>
            </a:extLst>
          </p:cNvPr>
          <p:cNvSpPr txBox="1"/>
          <p:nvPr/>
        </p:nvSpPr>
        <p:spPr>
          <a:xfrm>
            <a:off x="457200" y="1396583"/>
            <a:ext cx="11267439" cy="4770537"/>
          </a:xfrm>
          <a:prstGeom prst="rect">
            <a:avLst/>
          </a:prstGeom>
          <a:noFill/>
        </p:spPr>
        <p:txBody>
          <a:bodyPr wrap="square" rtlCol="0">
            <a:spAutoFit/>
          </a:bodyPr>
          <a:lstStyle/>
          <a:p>
            <a:r>
              <a:rPr lang="en-US" sz="2400" dirty="0">
                <a:solidFill>
                  <a:schemeClr val="accent1">
                    <a:lumMod val="75000"/>
                  </a:schemeClr>
                </a:solidFill>
              </a:rPr>
              <a:t>Chi-Squared Test:  </a:t>
            </a:r>
            <a:r>
              <a:rPr lang="en-US" sz="1600" dirty="0"/>
              <a:t>We used Pearson’s Chi-squared test to check for a significant association between the altitude categories and flight response.   </a:t>
            </a:r>
          </a:p>
          <a:p>
            <a:endParaRPr lang="en-US" sz="1600" dirty="0"/>
          </a:p>
          <a:p>
            <a:r>
              <a:rPr lang="en-US" sz="2400" dirty="0">
                <a:solidFill>
                  <a:schemeClr val="accent1">
                    <a:lumMod val="75000"/>
                  </a:schemeClr>
                </a:solidFill>
              </a:rPr>
              <a:t>H</a:t>
            </a:r>
            <a:r>
              <a:rPr lang="en-US" sz="2400" baseline="-25000" dirty="0">
                <a:solidFill>
                  <a:schemeClr val="accent1">
                    <a:lumMod val="75000"/>
                  </a:schemeClr>
                </a:solidFill>
              </a:rPr>
              <a:t>0</a:t>
            </a:r>
            <a:r>
              <a:rPr lang="en-US" sz="2400" dirty="0">
                <a:solidFill>
                  <a:schemeClr val="accent1">
                    <a:lumMod val="75000"/>
                  </a:schemeClr>
                </a:solidFill>
              </a:rPr>
              <a:t>: </a:t>
            </a:r>
            <a:r>
              <a:rPr lang="en-US" sz="1600" dirty="0"/>
              <a:t>There is no association between altitude category and flight response (i.e. altitude category and flight are independent)</a:t>
            </a:r>
            <a:endParaRPr lang="en-US" sz="2400" dirty="0">
              <a:solidFill>
                <a:schemeClr val="accent1">
                  <a:lumMod val="75000"/>
                </a:schemeClr>
              </a:solidFill>
            </a:endParaRPr>
          </a:p>
          <a:p>
            <a:r>
              <a:rPr lang="en-US" sz="2400" dirty="0">
                <a:solidFill>
                  <a:schemeClr val="accent1">
                    <a:lumMod val="75000"/>
                  </a:schemeClr>
                </a:solidFill>
              </a:rPr>
              <a:t>H</a:t>
            </a:r>
            <a:r>
              <a:rPr lang="en-US" sz="2400" baseline="-25000" dirty="0">
                <a:solidFill>
                  <a:schemeClr val="accent1">
                    <a:lumMod val="75000"/>
                  </a:schemeClr>
                </a:solidFill>
              </a:rPr>
              <a:t>A</a:t>
            </a:r>
            <a:r>
              <a:rPr lang="en-US" sz="2400" dirty="0">
                <a:solidFill>
                  <a:schemeClr val="accent1">
                    <a:lumMod val="75000"/>
                  </a:schemeClr>
                </a:solidFill>
              </a:rPr>
              <a:t>: </a:t>
            </a:r>
            <a:r>
              <a:rPr lang="en-US" sz="1600" dirty="0"/>
              <a:t>There is an association between altitude category and flight response (i.e., altitude category and flight response are dependent)</a:t>
            </a:r>
            <a:endParaRPr lang="en-US" sz="1600" baseline="-25000" dirty="0"/>
          </a:p>
          <a:p>
            <a:endParaRPr lang="en-US" sz="2400" dirty="0">
              <a:solidFill>
                <a:schemeClr val="accent1">
                  <a:lumMod val="75000"/>
                </a:schemeClr>
              </a:solidFill>
            </a:endParaRPr>
          </a:p>
          <a:p>
            <a:r>
              <a:rPr lang="en-US" sz="2400" dirty="0">
                <a:solidFill>
                  <a:schemeClr val="accent1">
                    <a:lumMod val="75000"/>
                  </a:schemeClr>
                </a:solidFill>
              </a:rPr>
              <a:t>Output: </a:t>
            </a: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endParaRPr lang="en-US" sz="2400" dirty="0">
              <a:solidFill>
                <a:schemeClr val="accent1">
                  <a:lumMod val="75000"/>
                </a:schemeClr>
              </a:solidFill>
            </a:endParaRPr>
          </a:p>
          <a:p>
            <a:r>
              <a:rPr lang="en-US" sz="2400" dirty="0">
                <a:solidFill>
                  <a:schemeClr val="accent1">
                    <a:lumMod val="75000"/>
                  </a:schemeClr>
                </a:solidFill>
              </a:rPr>
              <a:t>Interpretation: </a:t>
            </a:r>
            <a:r>
              <a:rPr lang="en-US" sz="1600" dirty="0"/>
              <a:t>The p-value is less than 0.05, so we reject the null hypothesis at the 5% significance level. We conclude that there is significant evidence to support the alternative hypothesis that there is strong evidence of an association between altitude category and flight response. </a:t>
            </a:r>
            <a:endParaRPr lang="en-US" sz="1600" dirty="0">
              <a:solidFill>
                <a:schemeClr val="accent1">
                  <a:lumMod val="75000"/>
                </a:schemeClr>
              </a:solidFill>
            </a:endParaRPr>
          </a:p>
        </p:txBody>
      </p:sp>
      <p:pic>
        <p:nvPicPr>
          <p:cNvPr id="14" name="Picture 13" descr="A black text on a white background&#10;&#10;AI-generated content may be incorrect.">
            <a:extLst>
              <a:ext uri="{FF2B5EF4-FFF2-40B4-BE49-F238E27FC236}">
                <a16:creationId xmlns:a16="http://schemas.microsoft.com/office/drawing/2014/main" id="{BFC94BEB-A97B-E8DD-14FD-ABF43996216F}"/>
              </a:ext>
            </a:extLst>
          </p:cNvPr>
          <p:cNvPicPr>
            <a:picLocks noChangeAspect="1"/>
          </p:cNvPicPr>
          <p:nvPr/>
        </p:nvPicPr>
        <p:blipFill>
          <a:blip r:embed="rId5"/>
          <a:stretch>
            <a:fillRect/>
          </a:stretch>
        </p:blipFill>
        <p:spPr>
          <a:xfrm>
            <a:off x="1804055" y="3506310"/>
            <a:ext cx="5341306" cy="1293158"/>
          </a:xfrm>
          <a:prstGeom prst="rect">
            <a:avLst/>
          </a:prstGeom>
          <a:ln>
            <a:solidFill>
              <a:schemeClr val="tx1"/>
            </a:solidFill>
          </a:ln>
        </p:spPr>
      </p:pic>
      <p:sp>
        <p:nvSpPr>
          <p:cNvPr id="15" name="Oval 14">
            <a:extLst>
              <a:ext uri="{FF2B5EF4-FFF2-40B4-BE49-F238E27FC236}">
                <a16:creationId xmlns:a16="http://schemas.microsoft.com/office/drawing/2014/main" id="{6F7304FC-BB28-A217-8CF9-61F605066E34}"/>
              </a:ext>
            </a:extLst>
          </p:cNvPr>
          <p:cNvSpPr/>
          <p:nvPr/>
        </p:nvSpPr>
        <p:spPr>
          <a:xfrm>
            <a:off x="4673600" y="4283332"/>
            <a:ext cx="1901372" cy="333828"/>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7" name="Audio 16">
            <a:hlinkClick r:id="" action="ppaction://media"/>
            <a:extLst>
              <a:ext uri="{FF2B5EF4-FFF2-40B4-BE49-F238E27FC236}">
                <a16:creationId xmlns:a16="http://schemas.microsoft.com/office/drawing/2014/main" id="{C63466A7-11FB-B668-3D46-B6130C9B275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18750" t="-118750" r="-118750" b="-118750"/>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49024589"/>
      </p:ext>
    </p:extLst>
  </p:cSld>
  <p:clrMapOvr>
    <a:masterClrMapping/>
  </p:clrMapOvr>
  <mc:AlternateContent xmlns:mc="http://schemas.openxmlformats.org/markup-compatibility/2006">
    <mc:Choice xmlns:p14="http://schemas.microsoft.com/office/powerpoint/2010/main" Requires="p14">
      <p:transition spd="slow" p14:dur="2000" advTm="23608"/>
    </mc:Choice>
    <mc:Fallback>
      <p:transition spd="slow" advTm="236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heme/theme1.xml><?xml version="1.0" encoding="utf-8"?>
<a:theme xmlns:a="http://schemas.openxmlformats.org/drawingml/2006/main" name="DividendVTI">
  <a:themeElements>
    <a:clrScheme name="DividendVTI">
      <a:dk1>
        <a:sysClr val="windowText" lastClr="000000"/>
      </a:dk1>
      <a:lt1>
        <a:sysClr val="window" lastClr="FFFFFF"/>
      </a:lt1>
      <a:dk2>
        <a:srgbClr val="3D3D3D"/>
      </a:dk2>
      <a:lt2>
        <a:srgbClr val="EBEBEB"/>
      </a:lt2>
      <a:accent1>
        <a:srgbClr val="ED8428"/>
      </a:accent1>
      <a:accent2>
        <a:srgbClr val="E6C46D"/>
      </a:accent2>
      <a:accent3>
        <a:srgbClr val="537685"/>
      </a:accent3>
      <a:accent4>
        <a:srgbClr val="969FA7"/>
      </a:accent4>
      <a:accent5>
        <a:srgbClr val="A9C37C"/>
      </a:accent5>
      <a:accent6>
        <a:srgbClr val="5A8071"/>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TaxCatchAll xmlns="cb319740-c411-409f-beaf-f15d4ad308de" xsi:nil="true"/>
    <lcf76f155ced4ddcb4097134ff3c332f xmlns="bc42c50d-2cdd-421e-893d-18e5edb465fc">
      <Terms xmlns="http://schemas.microsoft.com/office/infopath/2007/PartnerControls"/>
    </lcf76f155ced4ddcb4097134ff3c332f>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667DFB528FAF64884B4C3A37365E111" ma:contentTypeVersion="11" ma:contentTypeDescription="Create a new document." ma:contentTypeScope="" ma:versionID="370090da461920afe6f3943f1a4c4f94">
  <xsd:schema xmlns:xsd="http://www.w3.org/2001/XMLSchema" xmlns:xs="http://www.w3.org/2001/XMLSchema" xmlns:p="http://schemas.microsoft.com/office/2006/metadata/properties" xmlns:ns2="bc42c50d-2cdd-421e-893d-18e5edb465fc" xmlns:ns3="cb319740-c411-409f-beaf-f15d4ad308de" targetNamespace="http://schemas.microsoft.com/office/2006/metadata/properties" ma:root="true" ma:fieldsID="3976f224ee1d51e8b7ba6d01de875633" ns2:_="" ns3:_="">
    <xsd:import namespace="bc42c50d-2cdd-421e-893d-18e5edb465fc"/>
    <xsd:import namespace="cb319740-c411-409f-beaf-f15d4ad308de"/>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element ref="ns2:MediaLengthInSecond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c42c50d-2cdd-421e-893d-18e5edb465f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lcf76f155ced4ddcb4097134ff3c332f" ma:index="12" nillable="true" ma:taxonomy="true" ma:internalName="lcf76f155ced4ddcb4097134ff3c332f" ma:taxonomyFieldName="MediaServiceImageTags" ma:displayName="Image Tags" ma:readOnly="false" ma:fieldId="{5cf76f15-5ced-4ddc-b409-7134ff3c332f}" ma:taxonomyMulti="true" ma:sspId="7b434354-605c-4a24-9fd5-b21458dd13e5" ma:termSetId="09814cd3-568e-fe90-9814-8d621ff8fb84" ma:anchorId="fba54fb3-c3e1-fe81-a776-ca4b69148c4d" ma:open="true" ma:isKeyword="false">
      <xsd:complexType>
        <xsd:sequence>
          <xsd:element ref="pc:Terms" minOccurs="0" maxOccurs="1"/>
        </xsd:sequence>
      </xsd:complexType>
    </xsd:element>
    <xsd:element name="MediaServiceDateTaken" ma:index="14" nillable="true" ma:displayName="MediaServiceDateTaken" ma:hidden="true" ma:indexed="true" ma:internalName="MediaServiceDateTaken" ma:readOnly="true">
      <xsd:simpleType>
        <xsd:restriction base="dms:Text"/>
      </xsd:simpleType>
    </xsd:element>
    <xsd:element name="MediaServiceOCR" ma:index="15" nillable="true" ma:displayName="Extracted Text" ma:internalName="MediaServiceOCR" ma:readOnly="true">
      <xsd:simpleType>
        <xsd:restriction base="dms:Note">
          <xsd:maxLength value="255"/>
        </xsd:restriction>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LengthInSeconds" ma:index="18" nillable="true" ma:displayName="MediaLengthInSeconds" ma:hidden="true" ma:internalName="MediaLengthInSeconds" ma:readOnly="true">
      <xsd:simpleType>
        <xsd:restriction base="dms:Unknown"/>
      </xsd:simpleType>
    </xsd:element>
  </xsd:schema>
  <xsd:schema xmlns:xsd="http://www.w3.org/2001/XMLSchema" xmlns:xs="http://www.w3.org/2001/XMLSchema" xmlns:dms="http://schemas.microsoft.com/office/2006/documentManagement/types" xmlns:pc="http://schemas.microsoft.com/office/infopath/2007/PartnerControls" targetNamespace="cb319740-c411-409f-beaf-f15d4ad308de" elementFormDefault="qualified">
    <xsd:import namespace="http://schemas.microsoft.com/office/2006/documentManagement/types"/>
    <xsd:import namespace="http://schemas.microsoft.com/office/infopath/2007/PartnerControls"/>
    <xsd:element name="TaxCatchAll" ma:index="13" nillable="true" ma:displayName="Taxonomy Catch All Column" ma:hidden="true" ma:list="{afa2e6ac-056c-494e-a46a-97e80106a2f3}" ma:internalName="TaxCatchAll" ma:showField="CatchAllData" ma:web="cb319740-c411-409f-beaf-f15d4ad308de">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9D1F84C-D1FD-4B1B-9CFD-8E0D96AC4DF2}">
  <ds:schemaRefs>
    <ds:schemaRef ds:uri="http://schemas.microsoft.com/sharepoint/v3/contenttype/forms"/>
  </ds:schemaRefs>
</ds:datastoreItem>
</file>

<file path=customXml/itemProps2.xml><?xml version="1.0" encoding="utf-8"?>
<ds:datastoreItem xmlns:ds="http://schemas.openxmlformats.org/officeDocument/2006/customXml" ds:itemID="{5A00B2AC-C335-4100-B8B3-2D9F49A72906}">
  <ds:schemaRefs>
    <ds:schemaRef ds:uri="http://schemas.microsoft.com/office/2006/documentManagement/types"/>
    <ds:schemaRef ds:uri="http://schemas.openxmlformats.org/package/2006/metadata/core-properties"/>
    <ds:schemaRef ds:uri="http://schemas.microsoft.com/office/2006/metadata/properties"/>
    <ds:schemaRef ds:uri="http://purl.org/dc/terms/"/>
    <ds:schemaRef ds:uri="http://schemas.microsoft.com/office/infopath/2007/PartnerControls"/>
    <ds:schemaRef ds:uri="cb319740-c411-409f-beaf-f15d4ad308de"/>
    <ds:schemaRef ds:uri="http://purl.org/dc/elements/1.1/"/>
    <ds:schemaRef ds:uri="bc42c50d-2cdd-421e-893d-18e5edb465fc"/>
    <ds:schemaRef ds:uri="http://www.w3.org/XML/1998/namespace"/>
    <ds:schemaRef ds:uri="http://purl.org/dc/dcmitype/"/>
  </ds:schemaRefs>
</ds:datastoreItem>
</file>

<file path=customXml/itemProps3.xml><?xml version="1.0" encoding="utf-8"?>
<ds:datastoreItem xmlns:ds="http://schemas.openxmlformats.org/officeDocument/2006/customXml" ds:itemID="{A5E8C192-D0DE-4870-9E04-E5F15A9461A1}"/>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{0B20BB9D-0AAF-4822-89AD-A607300A3EA7}tf45205285_win32</Template>
  <TotalTime>1552</TotalTime>
  <Words>2212</Words>
  <Application>Microsoft Office PowerPoint</Application>
  <PresentationFormat>Widescreen</PresentationFormat>
  <Paragraphs>175</Paragraphs>
  <Slides>22</Slides>
  <Notes>22</Notes>
  <HiddenSlides>0</HiddenSlides>
  <MMClips>8</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22</vt:i4>
      </vt:variant>
    </vt:vector>
  </HeadingPairs>
  <TitlesOfParts>
    <vt:vector size="28" baseType="lpstr">
      <vt:lpstr>Aptos</vt:lpstr>
      <vt:lpstr>Arial</vt:lpstr>
      <vt:lpstr>Calibri</vt:lpstr>
      <vt:lpstr>Gill Sans MT</vt:lpstr>
      <vt:lpstr>Wingdings 2</vt:lpstr>
      <vt:lpstr>DividendVTI</vt:lpstr>
      <vt:lpstr>FLIGHT RESPONSE OF THE PACIFIC BRANT GRADTDA 5402 | SP25 | project 2 Dheel, Newman, Siefker</vt:lpstr>
      <vt:lpstr>Agenda </vt:lpstr>
      <vt:lpstr>Background information </vt:lpstr>
      <vt:lpstr>Key QUESTIONS</vt:lpstr>
      <vt:lpstr>Exploratory data Analysis</vt:lpstr>
      <vt:lpstr>Exploratory  data  Analysis</vt:lpstr>
      <vt:lpstr>Exploratory  data  Analysis</vt:lpstr>
      <vt:lpstr>ALTITUDE Category vs. FLIGHT RESPONSE</vt:lpstr>
      <vt:lpstr>STATISTICAL ANALYSIS: ALTITUDE vs. FLIGHT RESPONSE</vt:lpstr>
      <vt:lpstr>STATISTICAL ANALYSIS:  ALTITUDE vs. FLIGHT RESPONSE Check Chi-squared Test assumptions</vt:lpstr>
      <vt:lpstr>STATISTICAL ANALYSIS: ALTITUDE vs. FLIGHT RESPONSE</vt:lpstr>
      <vt:lpstr>STATISTICAL ANALYSIS:  ALTITUDE vs. FLIGHT RESPONSE Check logistic regression assumptions</vt:lpstr>
      <vt:lpstr>Lateral Category vs. FLIGHT RESPONSE</vt:lpstr>
      <vt:lpstr>STATISTICAL ANALYSIS:  Lateral Distance vs. FLIGHT RESPONSE</vt:lpstr>
      <vt:lpstr>STATISTICAL ANALYSIS:  Lateral Distance vs. FLIGHT RESPONSE Check T-Test assumptions</vt:lpstr>
      <vt:lpstr>Statistical Analysis: Lateral Category vs. FLIGHT RESPONSE</vt:lpstr>
      <vt:lpstr>STATISTICAL ANALYSIS:  Lateral Category vs. FLIGHT RESPONSE </vt:lpstr>
      <vt:lpstr>STATISTICAL ANALYSIS:  Interaction Plot</vt:lpstr>
      <vt:lpstr>STATISTICAL ANALYSIS:  FLIGHT RESPONSE + Altitude CATEGORY + LATERAL Category + INTERACTION </vt:lpstr>
      <vt:lpstr>STATISTICAL ANALYSIS:  Altitude + Lateral Distance vs. FLIGHT RESPONSE</vt:lpstr>
      <vt:lpstr>STATISTICAL ANALYSIS:  Lateral Category vs. FLIGHT RESPONSE Check Multiple Logistic Regression Model assumptions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Siefker, Lisa</dc:creator>
  <cp:lastModifiedBy>Siefker, Lisa</cp:lastModifiedBy>
  <cp:revision>25</cp:revision>
  <dcterms:created xsi:type="dcterms:W3CDTF">2025-03-29T14:52:00Z</dcterms:created>
  <dcterms:modified xsi:type="dcterms:W3CDTF">2025-04-06T19:57:55Z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0x0101001667DFB528FAF64884B4C3A37365E111</vt:lpwstr>
  </property>
  <property fmtid="{D5CDD505-2E9C-101B-9397-08002B2CF9AE}" pid="3" name="MediaServiceImageTags">
    <vt:lpwstr/>
  </property>
</Properties>
</file>

<file path=docProps/thumbnail.jpeg>
</file>